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1206400" cy="37804725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1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FF"/>
    <a:srgbClr val="C0C0C0"/>
    <a:srgbClr val="FF3300"/>
    <a:srgbClr val="FF9900"/>
    <a:srgbClr val="FF99FF"/>
    <a:srgbClr val="CC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05" autoAdjust="0"/>
  </p:normalViewPr>
  <p:slideViewPr>
    <p:cSldViewPr>
      <p:cViewPr varScale="1">
        <p:scale>
          <a:sx n="25" d="100"/>
          <a:sy n="25" d="100"/>
        </p:scale>
        <p:origin x="1314" y="18"/>
      </p:cViewPr>
      <p:guideLst>
        <p:guide orient="horz" pos="1191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6141-1F1D-4BAB-8EF4-2B09965BB07E}" type="datetimeFigureOut">
              <a:rPr lang="fr-FR" smtClean="0"/>
              <a:t>09/06/2015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1241425"/>
            <a:ext cx="45370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B181-2D66-4958-93B6-0C612DF183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B181-2D66-4958-93B6-0C612DF183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2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7642205"/>
            <a:ext cx="42245280" cy="8401050"/>
          </a:xfrm>
        </p:spPr>
        <p:txBody>
          <a:bodyPr>
            <a:noAutofit/>
          </a:bodyPr>
          <a:lstStyle>
            <a:lvl1pPr>
              <a:defRPr sz="4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6043255"/>
            <a:ext cx="38404800" cy="5460683"/>
          </a:xfrm>
        </p:spPr>
        <p:txBody>
          <a:bodyPr anchor="t">
            <a:normAutofit/>
          </a:bodyPr>
          <a:lstStyle>
            <a:lvl1pPr marL="0" indent="0" algn="l">
              <a:buNone/>
              <a:defRPr sz="15600">
                <a:solidFill>
                  <a:schemeClr val="tx2"/>
                </a:solidFill>
              </a:defRPr>
            </a:lvl1pPr>
            <a:lvl2pPr marL="25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8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2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7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1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25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0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34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24028400" y="3375025"/>
            <a:ext cx="914400" cy="9144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4E10-AF64-4D16-9463-C7A134FC8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1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0" y="3780472"/>
            <a:ext cx="40538400" cy="21422678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60DE-F9CB-4A7D-A847-73B893AC89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9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67200" y="3780481"/>
            <a:ext cx="10241280" cy="2982372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08480" y="3780478"/>
            <a:ext cx="32004000" cy="2688336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22B8-D15C-4DCA-87E3-95DA5C9B37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CEB-9F52-450D-99AB-C5065318B6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925" y="0"/>
            <a:ext cx="42244963" cy="1680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2925" y="34024888"/>
            <a:ext cx="42244963" cy="15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8062258"/>
            <a:ext cx="42245280" cy="9241155"/>
          </a:xfrm>
        </p:spPr>
        <p:txBody>
          <a:bodyPr/>
          <a:lstStyle>
            <a:lvl1pPr algn="l">
              <a:defRPr sz="30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27303413"/>
            <a:ext cx="38404800" cy="5040630"/>
          </a:xfrm>
        </p:spPr>
        <p:txBody>
          <a:bodyPr anchor="t">
            <a:normAutofit/>
          </a:bodyPr>
          <a:lstStyle>
            <a:lvl1pPr marL="0" indent="0">
              <a:buNone/>
              <a:defRPr sz="15600">
                <a:solidFill>
                  <a:schemeClr val="tx2"/>
                </a:solidFill>
              </a:defRPr>
            </a:lvl1pPr>
            <a:lvl2pPr marL="2543175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2pPr>
            <a:lvl3pPr marL="508635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3pPr>
            <a:lvl4pPr marL="762952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1727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71587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25905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80222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3454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0D5-C7CF-41CC-A8AE-5993115F7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3360425"/>
            <a:ext cx="20482560" cy="20767396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3360425"/>
            <a:ext cx="20482560" cy="20767396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93D5-A620-41E7-9BD0-741A2C0816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4249738" y="6886575"/>
            <a:ext cx="204835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26012775" y="6886575"/>
            <a:ext cx="204819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0131" y="3360420"/>
            <a:ext cx="20482560" cy="3526688"/>
          </a:xfrm>
        </p:spPr>
        <p:txBody>
          <a:bodyPr anchor="b">
            <a:noAutofit/>
          </a:bodyPr>
          <a:lstStyle>
            <a:lvl1pPr marL="0" indent="0">
              <a:buNone/>
              <a:defRPr sz="15600" b="0">
                <a:latin typeface="+mj-lt"/>
              </a:defRPr>
            </a:lvl1pPr>
            <a:lvl2pPr marL="2543175" indent="0">
              <a:buNone/>
              <a:defRPr sz="11100" b="1"/>
            </a:lvl2pPr>
            <a:lvl3pPr marL="5086350" indent="0">
              <a:buNone/>
              <a:defRPr sz="10000" b="1"/>
            </a:lvl3pPr>
            <a:lvl4pPr marL="7629525" indent="0">
              <a:buNone/>
              <a:defRPr sz="8900" b="1"/>
            </a:lvl4pPr>
            <a:lvl5pPr marL="10172700" indent="0">
              <a:buNone/>
              <a:defRPr sz="8900" b="1"/>
            </a:lvl5pPr>
            <a:lvl6pPr marL="12715875" indent="0">
              <a:buNone/>
              <a:defRPr sz="8900" b="1"/>
            </a:lvl6pPr>
            <a:lvl7pPr marL="15259050" indent="0">
              <a:buNone/>
              <a:defRPr sz="8900" b="1"/>
            </a:lvl7pPr>
            <a:lvl8pPr marL="17802225" indent="0">
              <a:buNone/>
              <a:defRPr sz="8900" b="1"/>
            </a:lvl8pPr>
            <a:lvl9pPr marL="20345400" indent="0">
              <a:buNone/>
              <a:defRPr sz="8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0131" y="7327568"/>
            <a:ext cx="20482560" cy="16802100"/>
          </a:xfrm>
        </p:spPr>
        <p:txBody>
          <a:bodyPr anchor="t"/>
          <a:lstStyle>
            <a:lvl1pPr>
              <a:defRPr sz="13400"/>
            </a:lvl1pPr>
            <a:lvl2pPr>
              <a:defRPr sz="111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851" y="3360420"/>
            <a:ext cx="20482560" cy="3526688"/>
          </a:xfrm>
        </p:spPr>
        <p:txBody>
          <a:bodyPr anchor="b">
            <a:noAutofit/>
          </a:bodyPr>
          <a:lstStyle>
            <a:lvl1pPr marL="0" indent="0">
              <a:buNone/>
              <a:defRPr sz="15600" b="0">
                <a:latin typeface="+mj-lt"/>
              </a:defRPr>
            </a:lvl1pPr>
            <a:lvl2pPr marL="2543175" indent="0">
              <a:buNone/>
              <a:defRPr sz="11100" b="1"/>
            </a:lvl2pPr>
            <a:lvl3pPr marL="5086350" indent="0">
              <a:buNone/>
              <a:defRPr sz="10000" b="1"/>
            </a:lvl3pPr>
            <a:lvl4pPr marL="7629525" indent="0">
              <a:buNone/>
              <a:defRPr sz="8900" b="1"/>
            </a:lvl4pPr>
            <a:lvl5pPr marL="10172700" indent="0">
              <a:buNone/>
              <a:defRPr sz="8900" b="1"/>
            </a:lvl5pPr>
            <a:lvl6pPr marL="12715875" indent="0">
              <a:buNone/>
              <a:defRPr sz="8900" b="1"/>
            </a:lvl6pPr>
            <a:lvl7pPr marL="15259050" indent="0">
              <a:buNone/>
              <a:defRPr sz="8900" b="1"/>
            </a:lvl7pPr>
            <a:lvl8pPr marL="17802225" indent="0">
              <a:buNone/>
              <a:defRPr sz="8900" b="1"/>
            </a:lvl8pPr>
            <a:lvl9pPr marL="20345400" indent="0">
              <a:buNone/>
              <a:defRPr sz="8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851" y="7327568"/>
            <a:ext cx="20482560" cy="16802100"/>
          </a:xfrm>
        </p:spPr>
        <p:txBody>
          <a:bodyPr anchor="t"/>
          <a:lstStyle>
            <a:lvl1pPr>
              <a:defRPr sz="13400"/>
            </a:lvl1pPr>
            <a:lvl2pPr>
              <a:defRPr sz="111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1733-D106-42A4-92FA-A8568F0AE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605D-1264-4C70-A6B5-268329E0A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2B1C-7705-476F-A33C-C768FE3FA9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9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9559131" y="13862844"/>
            <a:ext cx="21002625" cy="793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203150"/>
            <a:ext cx="37995149" cy="8821103"/>
          </a:xfrm>
        </p:spPr>
        <p:txBody>
          <a:bodyPr>
            <a:normAutofit/>
          </a:bodyPr>
          <a:lstStyle>
            <a:lvl1pPr algn="l">
              <a:defRPr sz="300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0850" y="2520318"/>
            <a:ext cx="25731630" cy="22682829"/>
          </a:xfrm>
        </p:spPr>
        <p:txBody>
          <a:bodyPr/>
          <a:lstStyle>
            <a:lvl1pPr>
              <a:defRPr sz="13400"/>
            </a:lvl1pPr>
            <a:lvl2pPr>
              <a:defRPr sz="122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1100"/>
            </a:lvl6pPr>
            <a:lvl7pPr>
              <a:defRPr sz="11100"/>
            </a:lvl7pPr>
            <a:lvl8pPr>
              <a:defRPr sz="11100"/>
            </a:lvl8pPr>
            <a:lvl9pPr>
              <a:defRPr sz="1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9" y="2520315"/>
            <a:ext cx="14972479" cy="22682835"/>
          </a:xfrm>
        </p:spPr>
        <p:txBody>
          <a:bodyPr>
            <a:normAutofit/>
          </a:bodyPr>
          <a:lstStyle>
            <a:lvl1pPr marL="0" indent="0">
              <a:buNone/>
              <a:defRPr sz="11700">
                <a:solidFill>
                  <a:schemeClr val="tx2"/>
                </a:solidFill>
              </a:defRPr>
            </a:lvl1pPr>
            <a:lvl2pPr marL="2543175" indent="0">
              <a:buNone/>
              <a:defRPr sz="6700"/>
            </a:lvl2pPr>
            <a:lvl3pPr marL="5086350" indent="0">
              <a:buNone/>
              <a:defRPr sz="5600"/>
            </a:lvl3pPr>
            <a:lvl4pPr marL="7629525" indent="0">
              <a:buNone/>
              <a:defRPr sz="5000"/>
            </a:lvl4pPr>
            <a:lvl5pPr marL="10172700" indent="0">
              <a:buNone/>
              <a:defRPr sz="5000"/>
            </a:lvl5pPr>
            <a:lvl6pPr marL="12715875" indent="0">
              <a:buNone/>
              <a:defRPr sz="5000"/>
            </a:lvl6pPr>
            <a:lvl7pPr marL="15259050" indent="0">
              <a:buNone/>
              <a:defRPr sz="5000"/>
            </a:lvl7pPr>
            <a:lvl8pPr marL="17802225" indent="0">
              <a:buNone/>
              <a:defRPr sz="5000"/>
            </a:lvl8pPr>
            <a:lvl9pPr marL="20345400" indent="0">
              <a:buNone/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7A78-3512-4AA9-829E-978D76E2FF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4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131" y="25203150"/>
            <a:ext cx="37995149" cy="8821103"/>
          </a:xfrm>
        </p:spPr>
        <p:txBody>
          <a:bodyPr>
            <a:normAutofit/>
          </a:bodyPr>
          <a:lstStyle>
            <a:lvl1pPr algn="l">
              <a:defRPr sz="30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52544" y="2520315"/>
            <a:ext cx="42245280" cy="15961995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7800"/>
            </a:lvl1pPr>
            <a:lvl2pPr marL="2543175" indent="0">
              <a:buNone/>
              <a:defRPr sz="15600"/>
            </a:lvl2pPr>
            <a:lvl3pPr marL="5086350" indent="0">
              <a:buNone/>
              <a:defRPr sz="13400"/>
            </a:lvl3pPr>
            <a:lvl4pPr marL="7629525" indent="0">
              <a:buNone/>
              <a:defRPr sz="11100"/>
            </a:lvl4pPr>
            <a:lvl5pPr marL="10172700" indent="0">
              <a:buNone/>
              <a:defRPr sz="11100"/>
            </a:lvl5pPr>
            <a:lvl6pPr marL="12715875" indent="0">
              <a:buNone/>
              <a:defRPr sz="11100"/>
            </a:lvl6pPr>
            <a:lvl7pPr marL="15259050" indent="0">
              <a:buNone/>
              <a:defRPr sz="11100"/>
            </a:lvl7pPr>
            <a:lvl8pPr marL="17802225" indent="0">
              <a:buNone/>
              <a:defRPr sz="11100"/>
            </a:lvl8pPr>
            <a:lvl9pPr marL="20345400" indent="0">
              <a:buNone/>
              <a:defRPr sz="111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95" y="19322415"/>
            <a:ext cx="41391840" cy="4436802"/>
          </a:xfrm>
        </p:spPr>
        <p:txBody>
          <a:bodyPr anchor="t">
            <a:normAutofit/>
          </a:bodyPr>
          <a:lstStyle>
            <a:lvl1pPr marL="0" indent="0">
              <a:buNone/>
              <a:defRPr sz="10000"/>
            </a:lvl1pPr>
            <a:lvl2pPr marL="2543175" indent="0">
              <a:buNone/>
              <a:defRPr sz="6700"/>
            </a:lvl2pPr>
            <a:lvl3pPr marL="5086350" indent="0">
              <a:buNone/>
              <a:defRPr sz="5600"/>
            </a:lvl3pPr>
            <a:lvl4pPr marL="7629525" indent="0">
              <a:buNone/>
              <a:defRPr sz="5000"/>
            </a:lvl4pPr>
            <a:lvl5pPr marL="10172700" indent="0">
              <a:buNone/>
              <a:defRPr sz="5000"/>
            </a:lvl5pPr>
            <a:lvl6pPr marL="12715875" indent="0">
              <a:buNone/>
              <a:defRPr sz="5000"/>
            </a:lvl6pPr>
            <a:lvl7pPr marL="15259050" indent="0">
              <a:buNone/>
              <a:defRPr sz="5000"/>
            </a:lvl7pPr>
            <a:lvl8pPr marL="17802225" indent="0">
              <a:buNone/>
              <a:defRPr sz="5000"/>
            </a:lvl8pPr>
            <a:lvl9pPr marL="20345400" indent="0">
              <a:buNone/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0B0B-D05B-41FD-96C7-BA31982A38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5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67200" y="25203150"/>
            <a:ext cx="37977763" cy="88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635" tIns="254318" rIns="508635" bIns="2543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3779838"/>
            <a:ext cx="42244963" cy="214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635" tIns="254318" rIns="508635" bIns="254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91675" y="34226500"/>
            <a:ext cx="11947525" cy="2011363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r">
              <a:defRPr sz="67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34226500"/>
            <a:ext cx="27293888" cy="2011363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l">
              <a:defRPr sz="67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0" y="31353125"/>
            <a:ext cx="4267200" cy="2012950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r">
              <a:defRPr sz="1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A420E63-2886-46BE-B6B0-0664D04C92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52925" y="0"/>
            <a:ext cx="42244963" cy="2100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925" y="34024888"/>
            <a:ext cx="42244963" cy="15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5086350" rtl="0" eaLnBrk="0" fontAlgn="base" hangingPunct="0">
        <a:spcBef>
          <a:spcPct val="0"/>
        </a:spcBef>
        <a:spcAft>
          <a:spcPct val="0"/>
        </a:spcAft>
        <a:defRPr sz="300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2pPr>
      <a:lvl3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3pPr>
      <a:lvl4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4pPr>
      <a:lvl5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25588" indent="-1525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3400" kern="1200">
          <a:solidFill>
            <a:schemeClr val="tx2"/>
          </a:solidFill>
          <a:latin typeface="+mn-lt"/>
          <a:ea typeface="+mn-ea"/>
          <a:cs typeface="+mn-cs"/>
        </a:defRPr>
      </a:lvl1pPr>
      <a:lvl2pPr marL="3305175" indent="-1525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2200" kern="1200">
          <a:solidFill>
            <a:schemeClr val="tx2"/>
          </a:solidFill>
          <a:latin typeface="+mn-lt"/>
          <a:ea typeface="+mn-ea"/>
          <a:cs typeface="+mn-cs"/>
        </a:defRPr>
      </a:lvl2pPr>
      <a:lvl3pPr marL="4830763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1100" kern="1200">
          <a:solidFill>
            <a:schemeClr val="tx2"/>
          </a:solidFill>
          <a:latin typeface="+mn-lt"/>
          <a:ea typeface="+mn-ea"/>
          <a:cs typeface="+mn-cs"/>
        </a:defRPr>
      </a:lvl3pPr>
      <a:lvl4pPr marL="6357938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0" kern="1200">
          <a:solidFill>
            <a:schemeClr val="tx2"/>
          </a:solidFill>
          <a:latin typeface="+mn-lt"/>
          <a:ea typeface="+mn-ea"/>
          <a:cs typeface="+mn-cs"/>
        </a:defRPr>
      </a:lvl4pPr>
      <a:lvl5pPr marL="7629525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0" kern="1200">
          <a:solidFill>
            <a:schemeClr val="tx2"/>
          </a:solidFill>
          <a:latin typeface="+mn-lt"/>
          <a:ea typeface="+mn-ea"/>
          <a:cs typeface="+mn-cs"/>
        </a:defRPr>
      </a:lvl5pPr>
      <a:lvl6pPr marL="9155430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6pPr>
      <a:lvl7pPr marL="10579608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7pPr>
      <a:lvl8pPr marL="12207240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8pPr>
      <a:lvl9pPr marL="13733145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317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635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952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7270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1587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905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0222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4540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.emf"/><Relationship Id="rId5" Type="http://schemas.openxmlformats.org/officeDocument/2006/relationships/image" Target="../media/image4.wmf"/><Relationship Id="rId15" Type="http://schemas.openxmlformats.org/officeDocument/2006/relationships/image" Target="../media/image14.jpeg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5425" y="35552063"/>
            <a:ext cx="51885850" cy="225266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-225425" y="0"/>
            <a:ext cx="51885850" cy="37804725"/>
          </a:xfrm>
          <a:prstGeom prst="rect">
            <a:avLst/>
          </a:prstGeom>
          <a:solidFill>
            <a:srgbClr val="0070C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6155988" y="585788"/>
            <a:ext cx="17340262" cy="2208212"/>
          </a:xfrm>
        </p:spPr>
        <p:txBody>
          <a:bodyPr lIns="0" tIns="0" rIns="0" bIns="0"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96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New optical </a:t>
            </a:r>
            <a:r>
              <a:rPr lang="en-GB" altLang="fr-FR" sz="96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microbarometer</a:t>
            </a:r>
            <a:endParaRPr lang="en-US" altLang="fr-FR" sz="9600" b="1" dirty="0" smtClean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317" name="Rectangle 126"/>
          <p:cNvSpPr>
            <a:spLocks noChangeArrowheads="1"/>
          </p:cNvSpPr>
          <p:nvPr/>
        </p:nvSpPr>
        <p:spPr bwMode="auto">
          <a:xfrm>
            <a:off x="-225425" y="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8" name="Picture 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838200"/>
            <a:ext cx="4291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0" name="AutoShape 120"/>
          <p:cNvSpPr>
            <a:spLocks noChangeArrowheads="1"/>
          </p:cNvSpPr>
          <p:nvPr/>
        </p:nvSpPr>
        <p:spPr bwMode="auto">
          <a:xfrm>
            <a:off x="1084263" y="20061238"/>
            <a:ext cx="14806612" cy="1503203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 smtClean="0"/>
          </a:p>
        </p:txBody>
      </p:sp>
      <p:pic>
        <p:nvPicPr>
          <p:cNvPr id="2491" name="Picture 4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638" y="21940838"/>
            <a:ext cx="6480175" cy="428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2" name="Picture 4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0463" y="21829713"/>
            <a:ext cx="6435725" cy="5253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AutoShape 446"/>
          <p:cNvSpPr>
            <a:spLocks noChangeArrowheads="1"/>
          </p:cNvSpPr>
          <p:nvPr/>
        </p:nvSpPr>
        <p:spPr bwMode="auto">
          <a:xfrm>
            <a:off x="7770813" y="24322088"/>
            <a:ext cx="1009650" cy="406400"/>
          </a:xfrm>
          <a:prstGeom prst="notchedRightArrow">
            <a:avLst>
              <a:gd name="adj1" fmla="val 50000"/>
              <a:gd name="adj2" fmla="val 7739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3" name="Rectangle 183"/>
          <p:cNvSpPr>
            <a:spLocks noChangeArrowheads="1"/>
          </p:cNvSpPr>
          <p:nvPr/>
        </p:nvSpPr>
        <p:spPr bwMode="auto">
          <a:xfrm>
            <a:off x="1039813" y="27112913"/>
            <a:ext cx="14806612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bg1"/>
                </a:solidFill>
                <a:latin typeface="Century Gothic" pitchFamily="34" charset="0"/>
              </a:rPr>
              <a:t>Integrated optics technology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</p:txBody>
      </p:sp>
      <p:pic>
        <p:nvPicPr>
          <p:cNvPr id="2504" name="Picture 4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5275" y="30907038"/>
            <a:ext cx="5940425" cy="3498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Text Box 458"/>
          <p:cNvSpPr txBox="1">
            <a:spLocks noChangeArrowheads="1"/>
          </p:cNvSpPr>
          <p:nvPr/>
        </p:nvSpPr>
        <p:spPr bwMode="auto">
          <a:xfrm>
            <a:off x="1290638" y="28262263"/>
            <a:ext cx="59817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1- Interferometer is designed with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optical waveguide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2800" b="1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2 - Optical waveguide are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obtained by an ion-exchange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process into a glass wafer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3 – Interferometer is included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 into a compact package</a:t>
            </a:r>
          </a:p>
        </p:txBody>
      </p:sp>
      <p:pic>
        <p:nvPicPr>
          <p:cNvPr id="2507" name="Picture 4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0038" y="32297688"/>
            <a:ext cx="2952750" cy="2462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Text Box 460"/>
          <p:cNvSpPr txBox="1">
            <a:spLocks noChangeArrowheads="1"/>
          </p:cNvSpPr>
          <p:nvPr/>
        </p:nvSpPr>
        <p:spPr bwMode="auto">
          <a:xfrm>
            <a:off x="9356725" y="34377313"/>
            <a:ext cx="598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Manufactured by TEEM PHOTONICS</a:t>
            </a:r>
          </a:p>
        </p:txBody>
      </p:sp>
      <p:pic>
        <p:nvPicPr>
          <p:cNvPr id="2509" name="Picture 4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13850" y="28228925"/>
            <a:ext cx="252095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134" name="Rectangle 6"/>
          <p:cNvSpPr txBox="1">
            <a:spLocks noChangeArrowheads="1"/>
          </p:cNvSpPr>
          <p:nvPr/>
        </p:nvSpPr>
        <p:spPr bwMode="auto">
          <a:xfrm>
            <a:off x="1165225" y="35688588"/>
            <a:ext cx="147256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5400" b="1" kern="0" dirty="0" smtClean="0">
                <a:latin typeface="Century Gothic" panose="020B0502020202020204" pitchFamily="34" charset="0"/>
              </a:rPr>
              <a:t>Serge OLIVIER</a:t>
            </a:r>
            <a:r>
              <a:rPr lang="fr-FR" altLang="fr-FR" sz="5400" b="1" kern="0" dirty="0" smtClean="0">
                <a:latin typeface="Century Gothic" panose="020B0502020202020204" pitchFamily="34" charset="0"/>
              </a:rPr>
              <a:t> </a:t>
            </a:r>
            <a:r>
              <a:rPr lang="en-US" altLang="fr-FR" sz="5400" i="1" kern="0" dirty="0" smtClean="0">
                <a:latin typeface="Century Gothic" panose="020B0502020202020204" pitchFamily="34" charset="0"/>
              </a:rPr>
              <a:t>CEA DAM  DIF, F-91297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5400" i="1" kern="0" dirty="0" err="1">
                <a:latin typeface="Century Gothic" panose="020B0502020202020204" pitchFamily="34" charset="0"/>
              </a:rPr>
              <a:t>Arpajon</a:t>
            </a:r>
            <a:r>
              <a:rPr lang="en-US" altLang="fr-FR" sz="5400" i="1" kern="0" dirty="0">
                <a:latin typeface="Century Gothic" panose="020B0502020202020204" pitchFamily="34" charset="0"/>
              </a:rPr>
              <a:t>, </a:t>
            </a:r>
            <a:r>
              <a:rPr lang="en-US" altLang="fr-FR" sz="5400" i="1" kern="0" dirty="0" smtClean="0">
                <a:latin typeface="Century Gothic" panose="020B0502020202020204" pitchFamily="34" charset="0"/>
              </a:rPr>
              <a:t>France, </a:t>
            </a:r>
            <a:r>
              <a:rPr lang="en-US" altLang="fr-FR" sz="5400" b="1" kern="0" dirty="0" smtClean="0">
                <a:latin typeface="Century Gothic" panose="020B0502020202020204" pitchFamily="34" charset="0"/>
              </a:rPr>
              <a:t>serge.olivier@cea.fr</a:t>
            </a:r>
          </a:p>
        </p:txBody>
      </p:sp>
      <p:sp>
        <p:nvSpPr>
          <p:cNvPr id="135" name="Rectangle 6"/>
          <p:cNvSpPr txBox="1">
            <a:spLocks noChangeArrowheads="1"/>
          </p:cNvSpPr>
          <p:nvPr/>
        </p:nvSpPr>
        <p:spPr bwMode="auto">
          <a:xfrm>
            <a:off x="16216313" y="2811463"/>
            <a:ext cx="170370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fr-FR" sz="800" i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5400" b="1" kern="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SnT</a:t>
            </a:r>
            <a:r>
              <a:rPr lang="en-US" altLang="fr-FR" sz="54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2015,  Vienna Austria</a:t>
            </a:r>
            <a:r>
              <a:rPr lang="en-US" altLang="fr-FR" sz="5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54" name="AutoShape 132"/>
          <p:cNvSpPr>
            <a:spLocks noChangeArrowheads="1"/>
          </p:cNvSpPr>
          <p:nvPr/>
        </p:nvSpPr>
        <p:spPr bwMode="auto">
          <a:xfrm>
            <a:off x="1082675" y="5175250"/>
            <a:ext cx="32216725" cy="283527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 smtClean="0"/>
          </a:p>
        </p:txBody>
      </p:sp>
      <p:sp>
        <p:nvSpPr>
          <p:cNvPr id="140" name="Rectangle 139"/>
          <p:cNvSpPr/>
          <p:nvPr/>
        </p:nvSpPr>
        <p:spPr>
          <a:xfrm>
            <a:off x="1079500" y="5175250"/>
            <a:ext cx="32223075" cy="102393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70" name="Rectangle 183"/>
          <p:cNvSpPr>
            <a:spLocks noChangeArrowheads="1"/>
          </p:cNvSpPr>
          <p:nvPr/>
        </p:nvSpPr>
        <p:spPr bwMode="auto">
          <a:xfrm>
            <a:off x="1062038" y="5218113"/>
            <a:ext cx="3213893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en-US" altLang="fr-FR" sz="5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fr-FR" sz="54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Abstract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en-US" altLang="fr-FR" sz="5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35" name="AutoShape 120"/>
          <p:cNvSpPr>
            <a:spLocks noChangeArrowheads="1"/>
          </p:cNvSpPr>
          <p:nvPr/>
        </p:nvSpPr>
        <p:spPr bwMode="auto">
          <a:xfrm>
            <a:off x="16197263" y="23333075"/>
            <a:ext cx="17098962" cy="11771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38" name="Text Box 490"/>
          <p:cNvSpPr txBox="1">
            <a:spLocks noChangeArrowheads="1"/>
          </p:cNvSpPr>
          <p:nvPr/>
        </p:nvSpPr>
        <p:spPr bwMode="auto">
          <a:xfrm>
            <a:off x="16394113" y="23602950"/>
            <a:ext cx="10636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3000" b="1" u="sng" dirty="0" smtClean="0">
                <a:solidFill>
                  <a:schemeClr val="bg1"/>
                </a:solidFill>
                <a:latin typeface="Century Gothic" pitchFamily="34" charset="0"/>
              </a:rPr>
              <a:t>Devices under test:</a:t>
            </a:r>
          </a:p>
          <a:p>
            <a:pPr eaLnBrk="1" hangingPunct="1">
              <a:defRPr/>
            </a:pPr>
            <a:endParaRPr lang="en-US" altLang="fr-FR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One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microbarometer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MB2005</a:t>
            </a:r>
          </a:p>
          <a:p>
            <a:pPr eaLnBrk="1" hangingPunct="1">
              <a:defRPr/>
            </a:pPr>
            <a:endParaRPr lang="en-US" altLang="fr-FR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Six optical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microbarometers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1,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2 and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3 used a MB3     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aneroid capsule with the corresponding sensitivity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4,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5 and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6 used a MB2005     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aneroid capsule with the corresponding sensitivity</a:t>
            </a:r>
          </a:p>
        </p:txBody>
      </p:sp>
      <p:pic>
        <p:nvPicPr>
          <p:cNvPr id="13337" name="Picture 487" descr="Coherence Optogeo1e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175" y="28035250"/>
            <a:ext cx="9209088" cy="422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97" descr="DSP Optogeo1et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28832175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498" descr="DSP Optogeo3et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25996900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496" descr="DSP Optogeo5et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23387050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500" descr="Bruit Optog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31983363"/>
            <a:ext cx="6157913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2" name="Text Box 501"/>
          <p:cNvSpPr txBox="1">
            <a:spLocks noChangeArrowheads="1"/>
          </p:cNvSpPr>
          <p:nvPr/>
        </p:nvSpPr>
        <p:spPr bwMode="auto">
          <a:xfrm>
            <a:off x="16394113" y="32629475"/>
            <a:ext cx="96234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PSD &amp; coherency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good agreement. Optogeo sensitivity is OK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0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Noise evaluation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better than MB2005 for all the bandwidth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6197263" y="22232938"/>
            <a:ext cx="17056100" cy="110013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44" name="Rectangle 183"/>
          <p:cNvSpPr>
            <a:spLocks noChangeArrowheads="1"/>
          </p:cNvSpPr>
          <p:nvPr/>
        </p:nvSpPr>
        <p:spPr bwMode="auto">
          <a:xfrm>
            <a:off x="16197263" y="22232938"/>
            <a:ext cx="17143412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Comparison with MB2005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45" name="AutoShape 120"/>
          <p:cNvSpPr>
            <a:spLocks noChangeArrowheads="1"/>
          </p:cNvSpPr>
          <p:nvPr/>
        </p:nvSpPr>
        <p:spPr bwMode="auto">
          <a:xfrm>
            <a:off x="16194088" y="8494713"/>
            <a:ext cx="17102137" cy="13446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46" name="Rectangle 183"/>
          <p:cNvSpPr>
            <a:spLocks noChangeArrowheads="1"/>
          </p:cNvSpPr>
          <p:nvPr/>
        </p:nvSpPr>
        <p:spPr bwMode="auto">
          <a:xfrm>
            <a:off x="17543463" y="8461375"/>
            <a:ext cx="1480661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</p:txBody>
      </p:sp>
      <p:sp>
        <p:nvSpPr>
          <p:cNvPr id="13347" name="AutoShape 475"/>
          <p:cNvSpPr>
            <a:spLocks noChangeArrowheads="1"/>
          </p:cNvSpPr>
          <p:nvPr/>
        </p:nvSpPr>
        <p:spPr bwMode="auto">
          <a:xfrm rot="3948961">
            <a:off x="25851644" y="16985456"/>
            <a:ext cx="1419225" cy="392113"/>
          </a:xfrm>
          <a:prstGeom prst="notchedRightArrow">
            <a:avLst>
              <a:gd name="adj1" fmla="val 50000"/>
              <a:gd name="adj2" fmla="val 9048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48" name="Picture 464" descr="DSC015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138" y="10123488"/>
            <a:ext cx="62007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Text Box 465"/>
          <p:cNvSpPr txBox="1">
            <a:spLocks noChangeArrowheads="1"/>
          </p:cNvSpPr>
          <p:nvPr/>
        </p:nvSpPr>
        <p:spPr bwMode="auto">
          <a:xfrm>
            <a:off x="18667413" y="15398750"/>
            <a:ext cx="39766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Aneroid capsule area</a:t>
            </a:r>
          </a:p>
        </p:txBody>
      </p:sp>
      <p:sp>
        <p:nvSpPr>
          <p:cNvPr id="13350" name="Text Box 467"/>
          <p:cNvSpPr txBox="1">
            <a:spLocks noChangeArrowheads="1"/>
          </p:cNvSpPr>
          <p:nvPr/>
        </p:nvSpPr>
        <p:spPr bwMode="auto">
          <a:xfrm>
            <a:off x="23096538" y="9829800"/>
            <a:ext cx="2390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Optical area</a:t>
            </a:r>
          </a:p>
        </p:txBody>
      </p:sp>
      <p:sp>
        <p:nvSpPr>
          <p:cNvPr id="13351" name="Text Box 473"/>
          <p:cNvSpPr txBox="1">
            <a:spLocks noChangeArrowheads="1"/>
          </p:cNvSpPr>
          <p:nvPr/>
        </p:nvSpPr>
        <p:spPr bwMode="auto">
          <a:xfrm>
            <a:off x="22839363" y="14739938"/>
            <a:ext cx="2647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Interferometer</a:t>
            </a:r>
          </a:p>
        </p:txBody>
      </p:sp>
      <p:sp>
        <p:nvSpPr>
          <p:cNvPr id="13352" name="Text Box 474"/>
          <p:cNvSpPr txBox="1">
            <a:spLocks noChangeArrowheads="1"/>
          </p:cNvSpPr>
          <p:nvPr/>
        </p:nvSpPr>
        <p:spPr bwMode="auto">
          <a:xfrm>
            <a:off x="31883350" y="14646275"/>
            <a:ext cx="10747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Fiber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optic</a:t>
            </a:r>
          </a:p>
        </p:txBody>
      </p:sp>
      <p:pic>
        <p:nvPicPr>
          <p:cNvPr id="13353" name="Picture 477" descr="DSC015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263" y="10163175"/>
            <a:ext cx="620236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81" descr="Vue3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0" y="15346363"/>
            <a:ext cx="8496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5" name="Text Box 472"/>
          <p:cNvSpPr txBox="1">
            <a:spLocks noChangeArrowheads="1"/>
          </p:cNvSpPr>
          <p:nvPr/>
        </p:nvSpPr>
        <p:spPr bwMode="auto">
          <a:xfrm>
            <a:off x="31592838" y="19558000"/>
            <a:ext cx="1577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Aneroid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capsule</a:t>
            </a:r>
          </a:p>
        </p:txBody>
      </p:sp>
      <p:sp>
        <p:nvSpPr>
          <p:cNvPr id="13356" name="Text Box 482"/>
          <p:cNvSpPr txBox="1">
            <a:spLocks noChangeArrowheads="1"/>
          </p:cNvSpPr>
          <p:nvPr/>
        </p:nvSpPr>
        <p:spPr bwMode="auto">
          <a:xfrm>
            <a:off x="16394113" y="16033750"/>
            <a:ext cx="6780212" cy="57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Advantages: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1/ Better resolution for the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total bandwidth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2/ No adjustment with altitude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3/ Less optical adjustment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compared with other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optical technology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28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Drawbacks: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1/ At present time: price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2/ Fiber optics need lot of space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3/ More losses compared with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other optical technology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6194088" y="8416925"/>
            <a:ext cx="17146587" cy="11255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58" name="Rectangle 183"/>
          <p:cNvSpPr>
            <a:spLocks noChangeArrowheads="1"/>
          </p:cNvSpPr>
          <p:nvPr/>
        </p:nvSpPr>
        <p:spPr bwMode="auto">
          <a:xfrm>
            <a:off x="16148050" y="8475663"/>
            <a:ext cx="1710531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First prototype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06" name="AutoShape 120"/>
          <p:cNvSpPr>
            <a:spLocks noChangeArrowheads="1"/>
          </p:cNvSpPr>
          <p:nvPr/>
        </p:nvSpPr>
        <p:spPr bwMode="auto">
          <a:xfrm>
            <a:off x="1084263" y="8505825"/>
            <a:ext cx="14806612" cy="1118711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 smtClean="0"/>
          </a:p>
        </p:txBody>
      </p:sp>
      <p:sp>
        <p:nvSpPr>
          <p:cNvPr id="13364" name="Rectangle 364"/>
          <p:cNvSpPr>
            <a:spLocks noChangeArrowheads="1"/>
          </p:cNvSpPr>
          <p:nvPr/>
        </p:nvSpPr>
        <p:spPr bwMode="auto">
          <a:xfrm>
            <a:off x="2840038" y="10107613"/>
            <a:ext cx="11564937" cy="442912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13361" name="Rectangle 365"/>
          <p:cNvSpPr>
            <a:spLocks noChangeArrowheads="1"/>
          </p:cNvSpPr>
          <p:nvPr/>
        </p:nvSpPr>
        <p:spPr bwMode="auto">
          <a:xfrm>
            <a:off x="3109913" y="11117263"/>
            <a:ext cx="7156450" cy="286543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362" name="Text Box 366"/>
          <p:cNvSpPr txBox="1">
            <a:spLocks noChangeArrowheads="1"/>
          </p:cNvSpPr>
          <p:nvPr/>
        </p:nvSpPr>
        <p:spPr bwMode="auto">
          <a:xfrm>
            <a:off x="2840038" y="10107613"/>
            <a:ext cx="1152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200" b="1">
                <a:solidFill>
                  <a:schemeClr val="tx1"/>
                </a:solidFill>
                <a:latin typeface="Century Gothic" pitchFamily="34" charset="0"/>
              </a:rPr>
              <a:t>Digital microbarometer</a:t>
            </a:r>
            <a:endParaRPr lang="fr-FR" altLang="fr-FR" sz="32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363" name="Text Box 367"/>
          <p:cNvSpPr txBox="1">
            <a:spLocks noChangeArrowheads="1"/>
          </p:cNvSpPr>
          <p:nvPr/>
        </p:nvSpPr>
        <p:spPr bwMode="auto">
          <a:xfrm>
            <a:off x="3190875" y="11174413"/>
            <a:ext cx="7015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rgbClr val="C0C0C0"/>
                </a:solidFill>
                <a:latin typeface="Century Gothic" pitchFamily="34" charset="0"/>
              </a:rPr>
              <a:t>Analog microbarometer</a:t>
            </a:r>
            <a:endParaRPr lang="fr-FR" altLang="fr-FR" sz="2800" b="1">
              <a:solidFill>
                <a:srgbClr val="C0C0C0"/>
              </a:solidFill>
              <a:latin typeface="Century Gothic" pitchFamily="34" charset="0"/>
            </a:endParaRPr>
          </a:p>
        </p:txBody>
      </p:sp>
      <p:sp>
        <p:nvSpPr>
          <p:cNvPr id="2416" name="Text Box 368"/>
          <p:cNvSpPr txBox="1">
            <a:spLocks noChangeArrowheads="1"/>
          </p:cNvSpPr>
          <p:nvPr/>
        </p:nvSpPr>
        <p:spPr bwMode="auto">
          <a:xfrm>
            <a:off x="11220450" y="12323763"/>
            <a:ext cx="2825750" cy="78105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18800"/>
          <a:lstStyle/>
          <a:p>
            <a:pPr algn="ctr">
              <a:defRPr/>
            </a:pPr>
            <a:r>
              <a:rPr lang="en-US" altLang="fr-FR" sz="2800" b="1" dirty="0">
                <a:latin typeface="Century Gothic" panose="020B0502020202020204" pitchFamily="34" charset="0"/>
              </a:rPr>
              <a:t>Digitizer</a:t>
            </a:r>
            <a:endParaRPr lang="fr-FR" alt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2417" name="Text Box 369"/>
          <p:cNvSpPr txBox="1">
            <a:spLocks noChangeArrowheads="1"/>
          </p:cNvSpPr>
          <p:nvPr/>
        </p:nvSpPr>
        <p:spPr bwMode="auto">
          <a:xfrm>
            <a:off x="3492500" y="12193588"/>
            <a:ext cx="2289175" cy="10414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fr-FR" sz="2800" b="1" dirty="0">
                <a:latin typeface="Century Gothic" panose="020B0502020202020204" pitchFamily="34" charset="0"/>
              </a:rPr>
              <a:t>Mechanical transducer</a:t>
            </a:r>
            <a:endParaRPr lang="fr-FR" alt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2418" name="Text Box 370"/>
          <p:cNvSpPr txBox="1">
            <a:spLocks noChangeArrowheads="1"/>
          </p:cNvSpPr>
          <p:nvPr/>
        </p:nvSpPr>
        <p:spPr bwMode="auto">
          <a:xfrm>
            <a:off x="7250113" y="12193588"/>
            <a:ext cx="2290762" cy="10414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fr-FR" sz="2800" b="1">
                <a:latin typeface="Century Gothic" panose="020B0502020202020204" pitchFamily="34" charset="0"/>
              </a:rPr>
              <a:t>Movement transducer</a:t>
            </a:r>
            <a:endParaRPr lang="fr-FR" altLang="fr-FR" sz="2800" b="1">
              <a:latin typeface="Century Gothic" panose="020B0502020202020204" pitchFamily="34" charset="0"/>
            </a:endParaRPr>
          </a:p>
        </p:txBody>
      </p:sp>
      <p:sp>
        <p:nvSpPr>
          <p:cNvPr id="13367" name="AutoShape 371"/>
          <p:cNvSpPr>
            <a:spLocks noChangeArrowheads="1"/>
          </p:cNvSpPr>
          <p:nvPr/>
        </p:nvSpPr>
        <p:spPr bwMode="auto">
          <a:xfrm>
            <a:off x="5781675" y="12541250"/>
            <a:ext cx="1431925" cy="374650"/>
          </a:xfrm>
          <a:prstGeom prst="notchedRightArrow">
            <a:avLst>
              <a:gd name="adj1" fmla="val 50000"/>
              <a:gd name="adj2" fmla="val 9555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68" name="AutoShape 372"/>
          <p:cNvSpPr>
            <a:spLocks noChangeArrowheads="1"/>
          </p:cNvSpPr>
          <p:nvPr/>
        </p:nvSpPr>
        <p:spPr bwMode="auto">
          <a:xfrm>
            <a:off x="9504363" y="12541250"/>
            <a:ext cx="1716087" cy="374650"/>
          </a:xfrm>
          <a:prstGeom prst="notchedRightArrow">
            <a:avLst>
              <a:gd name="adj1" fmla="val 50000"/>
              <a:gd name="adj2" fmla="val 11451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69" name="AutoShape 385"/>
          <p:cNvSpPr>
            <a:spLocks noChangeArrowheads="1"/>
          </p:cNvSpPr>
          <p:nvPr/>
        </p:nvSpPr>
        <p:spPr bwMode="auto">
          <a:xfrm>
            <a:off x="1398588" y="12557125"/>
            <a:ext cx="2116137" cy="406400"/>
          </a:xfrm>
          <a:prstGeom prst="notchedRightArrow">
            <a:avLst>
              <a:gd name="adj1" fmla="val 50000"/>
              <a:gd name="adj2" fmla="val 13017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70" name="Text Box 386"/>
          <p:cNvSpPr txBox="1">
            <a:spLocks noChangeArrowheads="1"/>
          </p:cNvSpPr>
          <p:nvPr/>
        </p:nvSpPr>
        <p:spPr bwMode="auto">
          <a:xfrm>
            <a:off x="949325" y="12017375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Pressure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variation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1" name="Text Box 387"/>
          <p:cNvSpPr txBox="1">
            <a:spLocks noChangeArrowheads="1"/>
          </p:cNvSpPr>
          <p:nvPr/>
        </p:nvSpPr>
        <p:spPr bwMode="auto">
          <a:xfrm>
            <a:off x="5133975" y="11445875"/>
            <a:ext cx="31067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Displacement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2" name="Text Box 388"/>
          <p:cNvSpPr txBox="1">
            <a:spLocks noChangeArrowheads="1"/>
          </p:cNvSpPr>
          <p:nvPr/>
        </p:nvSpPr>
        <p:spPr bwMode="auto">
          <a:xfrm>
            <a:off x="9356725" y="12001500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Analog voltage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3" name="AutoShape 389"/>
          <p:cNvSpPr>
            <a:spLocks noChangeArrowheads="1"/>
          </p:cNvSpPr>
          <p:nvPr/>
        </p:nvSpPr>
        <p:spPr bwMode="auto">
          <a:xfrm>
            <a:off x="14046200" y="12557125"/>
            <a:ext cx="1709738" cy="374650"/>
          </a:xfrm>
          <a:prstGeom prst="notchedRightArrow">
            <a:avLst>
              <a:gd name="adj1" fmla="val 50000"/>
              <a:gd name="adj2" fmla="val 11408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74" name="Text Box 390"/>
          <p:cNvSpPr txBox="1">
            <a:spLocks noChangeArrowheads="1"/>
          </p:cNvSpPr>
          <p:nvPr/>
        </p:nvSpPr>
        <p:spPr bwMode="auto">
          <a:xfrm>
            <a:off x="14000163" y="12017375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Digital data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5" name="Rectangle 183"/>
          <p:cNvSpPr>
            <a:spLocks noChangeArrowheads="1"/>
          </p:cNvSpPr>
          <p:nvPr/>
        </p:nvSpPr>
        <p:spPr bwMode="auto">
          <a:xfrm>
            <a:off x="1624013" y="18691225"/>
            <a:ext cx="70659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  <a:latin typeface="Century Gothic" pitchFamily="34" charset="0"/>
              </a:rPr>
              <a:t>Current microbarometer</a:t>
            </a: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376" name="Rectangle 183"/>
          <p:cNvSpPr>
            <a:spLocks noChangeArrowheads="1"/>
          </p:cNvSpPr>
          <p:nvPr/>
        </p:nvSpPr>
        <p:spPr bwMode="auto">
          <a:xfrm>
            <a:off x="8285163" y="18691225"/>
            <a:ext cx="70659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  <a:latin typeface="Century Gothic" pitchFamily="34" charset="0"/>
              </a:rPr>
              <a:t>Optical microbarometer</a:t>
            </a: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1725" y="8431213"/>
            <a:ext cx="14744700" cy="112553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78" name="Rectangle 183"/>
          <p:cNvSpPr>
            <a:spLocks noChangeArrowheads="1"/>
          </p:cNvSpPr>
          <p:nvPr/>
        </p:nvSpPr>
        <p:spPr bwMode="auto">
          <a:xfrm>
            <a:off x="1084263" y="8416925"/>
            <a:ext cx="148066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bg1"/>
                </a:solidFill>
                <a:latin typeface="Century Gothic" pitchFamily="34" charset="0"/>
              </a:rPr>
              <a:t>Microbarometer principle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379" name="Groupe 26"/>
          <p:cNvGrpSpPr>
            <a:grpSpLocks/>
          </p:cNvGrpSpPr>
          <p:nvPr/>
        </p:nvGrpSpPr>
        <p:grpSpPr bwMode="auto">
          <a:xfrm>
            <a:off x="819150" y="15124113"/>
            <a:ext cx="14454188" cy="3702050"/>
            <a:chOff x="819150" y="14054202"/>
            <a:chExt cx="14454188" cy="4772025"/>
          </a:xfrm>
        </p:grpSpPr>
        <p:sp>
          <p:nvSpPr>
            <p:cNvPr id="13466" name="Text Box 395"/>
            <p:cNvSpPr txBox="1">
              <a:spLocks noChangeArrowheads="1"/>
            </p:cNvSpPr>
            <p:nvPr/>
          </p:nvSpPr>
          <p:spPr bwMode="auto">
            <a:xfrm>
              <a:off x="3468653" y="16894239"/>
              <a:ext cx="3421019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Aneroid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capsule</a:t>
              </a:r>
            </a:p>
          </p:txBody>
        </p:sp>
        <p:sp>
          <p:nvSpPr>
            <p:cNvPr id="13467" name="Text Box 397"/>
            <p:cNvSpPr txBox="1">
              <a:spLocks noChangeArrowheads="1"/>
            </p:cNvSpPr>
            <p:nvPr/>
          </p:nvSpPr>
          <p:spPr bwMode="auto">
            <a:xfrm>
              <a:off x="819150" y="15068614"/>
              <a:ext cx="28812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accent2"/>
                  </a:solidFill>
                  <a:latin typeface="Century Gothic" pitchFamily="34" charset="0"/>
                </a:rPr>
                <a:t>LVDT or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accent2"/>
                  </a:solidFill>
                  <a:latin typeface="Century Gothic" pitchFamily="34" charset="0"/>
                </a:rPr>
                <a:t>Magnet-coil</a:t>
              </a:r>
            </a:p>
          </p:txBody>
        </p:sp>
        <p:sp>
          <p:nvSpPr>
            <p:cNvPr id="13468" name="Freeform 410"/>
            <p:cNvSpPr>
              <a:spLocks/>
            </p:cNvSpPr>
            <p:nvPr/>
          </p:nvSpPr>
          <p:spPr bwMode="auto">
            <a:xfrm>
              <a:off x="4073483" y="16503714"/>
              <a:ext cx="2346295" cy="2322513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69" name="Rectangle 411"/>
            <p:cNvSpPr>
              <a:spLocks noChangeArrowheads="1"/>
            </p:cNvSpPr>
            <p:nvPr/>
          </p:nvSpPr>
          <p:spPr bwMode="auto">
            <a:xfrm>
              <a:off x="3646450" y="14054202"/>
              <a:ext cx="3200359" cy="4772025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0" name="Rectangle 412"/>
            <p:cNvSpPr>
              <a:spLocks noChangeArrowheads="1"/>
            </p:cNvSpPr>
            <p:nvPr/>
          </p:nvSpPr>
          <p:spPr bwMode="auto">
            <a:xfrm>
              <a:off x="6846809" y="16503714"/>
              <a:ext cx="852477" cy="6635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1" name="Rectangle 413"/>
            <p:cNvSpPr>
              <a:spLocks noChangeArrowheads="1"/>
            </p:cNvSpPr>
            <p:nvPr/>
          </p:nvSpPr>
          <p:spPr bwMode="auto">
            <a:xfrm>
              <a:off x="2793974" y="16503714"/>
              <a:ext cx="852476" cy="6635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2" name="Rectangle 414"/>
            <p:cNvSpPr>
              <a:spLocks noChangeArrowheads="1"/>
            </p:cNvSpPr>
            <p:nvPr/>
          </p:nvSpPr>
          <p:spPr bwMode="auto">
            <a:xfrm>
              <a:off x="4370341" y="14093889"/>
              <a:ext cx="1844651" cy="199231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473" name="Text Box 428"/>
            <p:cNvSpPr txBox="1">
              <a:spLocks noChangeArrowheads="1"/>
            </p:cNvSpPr>
            <p:nvPr/>
          </p:nvSpPr>
          <p:spPr bwMode="auto">
            <a:xfrm>
              <a:off x="9950332" y="16891064"/>
              <a:ext cx="342101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Aneroid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capsule</a:t>
              </a:r>
            </a:p>
          </p:txBody>
        </p:sp>
        <p:sp>
          <p:nvSpPr>
            <p:cNvPr id="13474" name="Freeform 431"/>
            <p:cNvSpPr>
              <a:spLocks/>
            </p:cNvSpPr>
            <p:nvPr/>
          </p:nvSpPr>
          <p:spPr bwMode="auto">
            <a:xfrm>
              <a:off x="10555161" y="16498952"/>
              <a:ext cx="2346295" cy="2327275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75" name="Rectangle 432"/>
            <p:cNvSpPr>
              <a:spLocks noChangeArrowheads="1"/>
            </p:cNvSpPr>
            <p:nvPr/>
          </p:nvSpPr>
          <p:spPr bwMode="auto">
            <a:xfrm>
              <a:off x="10128130" y="14054202"/>
              <a:ext cx="3200359" cy="4772025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6" name="Rectangle 433"/>
            <p:cNvSpPr>
              <a:spLocks noChangeArrowheads="1"/>
            </p:cNvSpPr>
            <p:nvPr/>
          </p:nvSpPr>
          <p:spPr bwMode="auto">
            <a:xfrm>
              <a:off x="13328488" y="16498952"/>
              <a:ext cx="852476" cy="6651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7" name="Rectangle 434"/>
            <p:cNvSpPr>
              <a:spLocks noChangeArrowheads="1"/>
            </p:cNvSpPr>
            <p:nvPr/>
          </p:nvSpPr>
          <p:spPr bwMode="auto">
            <a:xfrm>
              <a:off x="9275653" y="16498952"/>
              <a:ext cx="852477" cy="6651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8" name="Rectangle 436"/>
            <p:cNvSpPr>
              <a:spLocks noChangeArrowheads="1"/>
            </p:cNvSpPr>
            <p:nvPr/>
          </p:nvSpPr>
          <p:spPr bwMode="auto">
            <a:xfrm>
              <a:off x="10939463" y="16214789"/>
              <a:ext cx="1530350" cy="269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479" name="Text Box 437"/>
            <p:cNvSpPr txBox="1">
              <a:spLocks noChangeArrowheads="1"/>
            </p:cNvSpPr>
            <p:nvPr/>
          </p:nvSpPr>
          <p:spPr bwMode="auto">
            <a:xfrm>
              <a:off x="10272590" y="14178027"/>
              <a:ext cx="2916200" cy="74295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54800" bIns="154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Interferometer</a:t>
              </a:r>
            </a:p>
          </p:txBody>
        </p:sp>
        <p:sp>
          <p:nvSpPr>
            <p:cNvPr id="13480" name="Line 438"/>
            <p:cNvSpPr>
              <a:spLocks noChangeShapeType="1"/>
            </p:cNvSpPr>
            <p:nvPr/>
          </p:nvSpPr>
          <p:spPr bwMode="auto">
            <a:xfrm flipV="1">
              <a:off x="11704496" y="15090839"/>
              <a:ext cx="0" cy="112395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81" name="Text Box 447"/>
            <p:cNvSpPr txBox="1">
              <a:spLocks noChangeArrowheads="1"/>
            </p:cNvSpPr>
            <p:nvPr/>
          </p:nvSpPr>
          <p:spPr bwMode="auto">
            <a:xfrm>
              <a:off x="13790613" y="14819377"/>
              <a:ext cx="1482725" cy="95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0070C0"/>
                  </a:solidFill>
                  <a:latin typeface="Century Gothic" pitchFamily="34" charset="0"/>
                </a:rPr>
                <a:t>Moving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0070C0"/>
                  </a:solidFill>
                  <a:latin typeface="Century Gothic" pitchFamily="34" charset="0"/>
                </a:rPr>
                <a:t>mirror</a:t>
              </a:r>
            </a:p>
          </p:txBody>
        </p:sp>
        <p:sp>
          <p:nvSpPr>
            <p:cNvPr id="13482" name="Text Box 528"/>
            <p:cNvSpPr txBox="1">
              <a:spLocks noChangeArrowheads="1"/>
            </p:cNvSpPr>
            <p:nvPr/>
          </p:nvSpPr>
          <p:spPr bwMode="auto">
            <a:xfrm>
              <a:off x="10083863" y="15180111"/>
              <a:ext cx="148628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FF0000"/>
                  </a:solidFill>
                  <a:latin typeface="Century Gothic" pitchFamily="34" charset="0"/>
                </a:rPr>
                <a:t>Optical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FF0000"/>
                  </a:solidFill>
                  <a:latin typeface="Century Gothic" pitchFamily="34" charset="0"/>
                </a:rPr>
                <a:t>beam</a:t>
              </a:r>
            </a:p>
          </p:txBody>
        </p:sp>
        <p:cxnSp>
          <p:nvCxnSpPr>
            <p:cNvPr id="174" name="Connecteur droit avec flèche 173"/>
            <p:cNvCxnSpPr/>
            <p:nvPr/>
          </p:nvCxnSpPr>
          <p:spPr bwMode="auto">
            <a:xfrm flipV="1">
              <a:off x="12469813" y="15292227"/>
              <a:ext cx="1284287" cy="793973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84" name="Rectangle 414"/>
            <p:cNvSpPr>
              <a:spLocks noChangeArrowheads="1"/>
            </p:cNvSpPr>
            <p:nvPr/>
          </p:nvSpPr>
          <p:spPr bwMode="auto">
            <a:xfrm>
              <a:off x="4873573" y="14512989"/>
              <a:ext cx="836601" cy="199072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accent2"/>
                </a:solidFill>
                <a:latin typeface="Arial" charset="0"/>
              </a:endParaRPr>
            </a:p>
          </p:txBody>
        </p:sp>
        <p:cxnSp>
          <p:nvCxnSpPr>
            <p:cNvPr id="176" name="Connecteur droit avec flèche 175"/>
            <p:cNvCxnSpPr/>
            <p:nvPr/>
          </p:nvCxnSpPr>
          <p:spPr bwMode="auto">
            <a:xfrm flipH="1">
              <a:off x="3221038" y="15509137"/>
              <a:ext cx="15398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Connecteur droit avec flèche 176"/>
          <p:cNvCxnSpPr/>
          <p:nvPr/>
        </p:nvCxnSpPr>
        <p:spPr bwMode="auto">
          <a:xfrm flipH="1">
            <a:off x="5781675" y="13234988"/>
            <a:ext cx="2614613" cy="2111375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>
            <a:stCxn id="2418" idx="2"/>
          </p:cNvCxnSpPr>
          <p:nvPr/>
        </p:nvCxnSpPr>
        <p:spPr bwMode="auto">
          <a:xfrm>
            <a:off x="8396288" y="13234988"/>
            <a:ext cx="2563812" cy="2111375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4263" y="8429625"/>
            <a:ext cx="1176337" cy="112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6194088" y="8416925"/>
            <a:ext cx="1182687" cy="112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6197263" y="22231350"/>
            <a:ext cx="1174750" cy="110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1130300" y="20007263"/>
            <a:ext cx="14716125" cy="123507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86" name="Rectangle 183"/>
          <p:cNvSpPr>
            <a:spLocks noChangeArrowheads="1"/>
          </p:cNvSpPr>
          <p:nvPr/>
        </p:nvSpPr>
        <p:spPr bwMode="auto">
          <a:xfrm>
            <a:off x="1039813" y="20072350"/>
            <a:ext cx="1480661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bg1"/>
                </a:solidFill>
                <a:latin typeface="Century Gothic" pitchFamily="34" charset="0"/>
              </a:rPr>
              <a:t>Interferometer principle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84263" y="20007263"/>
            <a:ext cx="1238250" cy="1254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9" name="Connecteur droit avec flèche 8"/>
          <p:cNvCxnSpPr>
            <a:stCxn id="13350" idx="2"/>
          </p:cNvCxnSpPr>
          <p:nvPr/>
        </p:nvCxnSpPr>
        <p:spPr>
          <a:xfrm flipH="1">
            <a:off x="22137688" y="10353675"/>
            <a:ext cx="2154237" cy="1384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291925" y="10353675"/>
            <a:ext cx="1955800" cy="5572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9785013" y="13585825"/>
            <a:ext cx="552450" cy="18129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351" idx="3"/>
          </p:cNvCxnSpPr>
          <p:nvPr/>
        </p:nvCxnSpPr>
        <p:spPr>
          <a:xfrm flipV="1">
            <a:off x="25487313" y="12692063"/>
            <a:ext cx="3209925" cy="2308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5487313" y="15124113"/>
            <a:ext cx="2006600" cy="841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0970538" y="15124113"/>
            <a:ext cx="944562" cy="7064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7666950" y="19553238"/>
            <a:ext cx="3925888" cy="519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80038" y="28832175"/>
            <a:ext cx="3489325" cy="3857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88188" y="30446663"/>
            <a:ext cx="1781175" cy="10429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7" name="ZoneTexte 27"/>
          <p:cNvSpPr txBox="1">
            <a:spLocks noChangeArrowheads="1"/>
          </p:cNvSpPr>
          <p:nvPr/>
        </p:nvSpPr>
        <p:spPr bwMode="auto">
          <a:xfrm>
            <a:off x="42705338" y="36556950"/>
            <a:ext cx="6261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>
                <a:solidFill>
                  <a:schemeClr val="tx1"/>
                </a:solidFill>
                <a:latin typeface="Arial" charset="0"/>
              </a:rPr>
              <a:t>This project is funded by the DGA though convention n°132906059</a:t>
            </a:r>
          </a:p>
        </p:txBody>
      </p:sp>
      <p:sp>
        <p:nvSpPr>
          <p:cNvPr id="152" name="Rectangle 6"/>
          <p:cNvSpPr txBox="1">
            <a:spLocks noChangeArrowheads="1"/>
          </p:cNvSpPr>
          <p:nvPr/>
        </p:nvSpPr>
        <p:spPr bwMode="auto">
          <a:xfrm>
            <a:off x="16332200" y="35688588"/>
            <a:ext cx="245967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5400" b="1" kern="0" dirty="0">
                <a:latin typeface="Century Gothic" panose="020B0502020202020204" pitchFamily="34" charset="0"/>
              </a:rPr>
              <a:t>Anthony HUE, Nathalie OLIVIER, Serge LE MALLET </a:t>
            </a:r>
            <a:r>
              <a:rPr lang="en-US" altLang="fr-FR" sz="5400" i="1" kern="0" dirty="0">
                <a:latin typeface="Century Gothic" panose="020B0502020202020204" pitchFamily="34" charset="0"/>
              </a:rPr>
              <a:t>SEISMO WAVE, </a:t>
            </a:r>
            <a:r>
              <a:rPr lang="en-US" altLang="fr-FR" sz="5400" i="1" kern="0" dirty="0" err="1">
                <a:latin typeface="Century Gothic" panose="020B0502020202020204" pitchFamily="34" charset="0"/>
              </a:rPr>
              <a:t>Lannion</a:t>
            </a:r>
            <a:r>
              <a:rPr lang="en-US" altLang="fr-FR" sz="5400" i="1" kern="0" dirty="0">
                <a:latin typeface="Century Gothic" panose="020B0502020202020204" pitchFamily="34" charset="0"/>
              </a:rPr>
              <a:t>, France, </a:t>
            </a:r>
            <a:r>
              <a:rPr lang="en-US" altLang="fr-FR" sz="5400" b="1" kern="0" dirty="0" smtClean="0">
                <a:latin typeface="Century Gothic" panose="020B0502020202020204" pitchFamily="34" charset="0"/>
              </a:rPr>
              <a:t>marketing@seismowave.com </a:t>
            </a:r>
            <a:r>
              <a:rPr lang="en-US" altLang="fr-FR" sz="5400" b="1" kern="0" dirty="0" smtClean="0">
                <a:latin typeface="Century Gothic" panose="020B0502020202020204" pitchFamily="34" charset="0"/>
              </a:rPr>
              <a:t>– www.seismowave.com</a:t>
            </a:r>
            <a:endParaRPr lang="en-US" altLang="fr-FR" sz="5400" b="1" kern="0" dirty="0">
              <a:latin typeface="Century Gothic" panose="020B0502020202020204" pitchFamily="34" charset="0"/>
            </a:endParaRPr>
          </a:p>
        </p:txBody>
      </p:sp>
      <p:sp>
        <p:nvSpPr>
          <p:cNvPr id="13399" name="Text Box 354"/>
          <p:cNvSpPr txBox="1">
            <a:spLocks noChangeArrowheads="1"/>
          </p:cNvSpPr>
          <p:nvPr/>
        </p:nvSpPr>
        <p:spPr bwMode="auto">
          <a:xfrm>
            <a:off x="1393825" y="6429375"/>
            <a:ext cx="311785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altLang="fr-FR" sz="2600" b="1">
                <a:latin typeface="Century Gothic" pitchFamily="34" charset="0"/>
              </a:rPr>
              <a:t>CEA DAM (designer of MB series) and PROLANN / SEISMO WAVE (manufacturer and seller of MB3) have associated their expertise to design a new optical microbarometer: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fr-FR" sz="2600" b="1">
                <a:latin typeface="Century Gothic" pitchFamily="34" charset="0"/>
              </a:rPr>
              <a:t>We aim at thinking that changing the electromagnetic transducer by an interferometer is an interesting solution in order to increase the dynamic and the resolution of the sensor. 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fr-FR" sz="2600" b="1">
                <a:latin typeface="Century Gothic" pitchFamily="34" charset="0"/>
              </a:rPr>
              <a:t>We propose a future optical microbarometer which will enlarge the panel of infrasound sensors. Results with a first configuration are presented here.</a:t>
            </a:r>
          </a:p>
        </p:txBody>
      </p:sp>
      <p:pic>
        <p:nvPicPr>
          <p:cNvPr id="13400" name="Picture 165" descr="DGA_DCN_Brest Convert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075" y="35718750"/>
            <a:ext cx="17129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1" name="AutoShape 120"/>
          <p:cNvSpPr>
            <a:spLocks noChangeArrowheads="1"/>
          </p:cNvSpPr>
          <p:nvPr/>
        </p:nvSpPr>
        <p:spPr bwMode="auto">
          <a:xfrm>
            <a:off x="33659763" y="887413"/>
            <a:ext cx="17146587" cy="12253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3656588" y="855663"/>
            <a:ext cx="17149762" cy="12160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03" name="Rectangle 183"/>
          <p:cNvSpPr>
            <a:spLocks noChangeArrowheads="1"/>
          </p:cNvSpPr>
          <p:nvPr/>
        </p:nvSpPr>
        <p:spPr bwMode="auto">
          <a:xfrm>
            <a:off x="35366325" y="960438"/>
            <a:ext cx="1476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Effects of temperature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3659763" y="887413"/>
            <a:ext cx="1271587" cy="1184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3405" name="Imag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150" y="5203825"/>
            <a:ext cx="6705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6" name="Imag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00" y="8399463"/>
            <a:ext cx="67071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7" name="Picture 17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138" y="8326438"/>
            <a:ext cx="3355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17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788" y="5265738"/>
            <a:ext cx="3362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9" name="AutoShape 120"/>
          <p:cNvSpPr>
            <a:spLocks noChangeArrowheads="1"/>
          </p:cNvSpPr>
          <p:nvPr/>
        </p:nvSpPr>
        <p:spPr bwMode="auto">
          <a:xfrm>
            <a:off x="33662938" y="14605000"/>
            <a:ext cx="17146587" cy="8539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10" name="Text Box 519"/>
          <p:cNvSpPr txBox="1">
            <a:spLocks noChangeArrowheads="1"/>
          </p:cNvSpPr>
          <p:nvPr/>
        </p:nvSpPr>
        <p:spPr bwMode="auto">
          <a:xfrm>
            <a:off x="33907413" y="14682788"/>
            <a:ext cx="16540162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Axial deformation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measurement principle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Transversal deformation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due to symmetrical errors during manufacturing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Risk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misalignment due to transversal deformation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Measurement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Observation of Optical beam intensity variation with altitude</a:t>
            </a:r>
          </a:p>
        </p:txBody>
      </p:sp>
      <p:graphicFrame>
        <p:nvGraphicFramePr>
          <p:cNvPr id="13411" name="Object 537"/>
          <p:cNvGraphicFramePr>
            <a:graphicFrameLocks noChangeAspect="1"/>
          </p:cNvGraphicFramePr>
          <p:nvPr/>
        </p:nvGraphicFramePr>
        <p:xfrm>
          <a:off x="41265475" y="17203738"/>
          <a:ext cx="921543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Graphique" r:id="rId23" imgW="10201259" imgH="4857723" progId="Excel.Chart.8">
                  <p:embed/>
                </p:oleObj>
              </mc:Choice>
              <mc:Fallback>
                <p:oleObj name="Graphique" r:id="rId23" imgW="10201259" imgH="4857723" progId="Excel.Chart.8">
                  <p:embed/>
                  <p:pic>
                    <p:nvPicPr>
                      <p:cNvPr id="0" name="Object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475" y="17203738"/>
                        <a:ext cx="921543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Rectangle 181"/>
          <p:cNvSpPr/>
          <p:nvPr/>
        </p:nvSpPr>
        <p:spPr>
          <a:xfrm>
            <a:off x="33659763" y="13479463"/>
            <a:ext cx="17149762" cy="12160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13" name="Rectangle 183"/>
          <p:cNvSpPr>
            <a:spLocks noChangeArrowheads="1"/>
          </p:cNvSpPr>
          <p:nvPr/>
        </p:nvSpPr>
        <p:spPr bwMode="auto">
          <a:xfrm>
            <a:off x="35369500" y="13584238"/>
            <a:ext cx="1476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Effects of altitude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14" name="AutoShape 120"/>
          <p:cNvSpPr>
            <a:spLocks noChangeArrowheads="1"/>
          </p:cNvSpPr>
          <p:nvPr/>
        </p:nvSpPr>
        <p:spPr bwMode="auto">
          <a:xfrm>
            <a:off x="33662938" y="23477538"/>
            <a:ext cx="17146587" cy="11626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3415" name="Text Box 559"/>
          <p:cNvSpPr txBox="1">
            <a:spLocks noChangeArrowheads="1"/>
          </p:cNvSpPr>
          <p:nvPr/>
        </p:nvSpPr>
        <p:spPr bwMode="auto">
          <a:xfrm>
            <a:off x="33974088" y="24618950"/>
            <a:ext cx="16292512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Drawbacks of the first prototype</a:t>
            </a:r>
            <a:r>
              <a:rPr lang="fr-FR" altLang="fr-FR" sz="3000" b="1">
                <a:solidFill>
                  <a:schemeClr val="bg1"/>
                </a:solidFill>
                <a:latin typeface="Century Gothic" pitchFamily="34" charset="0"/>
              </a:rPr>
              <a:t>:</a:t>
            </a:r>
            <a:endParaRPr lang="en-US" altLang="fr-FR" sz="30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Sensitivity of optical measurement to environmental parameters such as humidity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Solution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To insert interferometer into the aneroid capsule under vacuum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3659763" y="23477538"/>
            <a:ext cx="17149762" cy="11969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Rectangle 183"/>
          <p:cNvSpPr>
            <a:spLocks noChangeArrowheads="1"/>
          </p:cNvSpPr>
          <p:nvPr/>
        </p:nvSpPr>
        <p:spPr bwMode="auto">
          <a:xfrm>
            <a:off x="35545713" y="23529925"/>
            <a:ext cx="14762162" cy="11445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fr-FR" sz="5400" b="1" dirty="0" smtClean="0">
                <a:solidFill>
                  <a:schemeClr val="tx1"/>
                </a:solidFill>
                <a:latin typeface="Century Gothic" pitchFamily="34" charset="0"/>
              </a:rPr>
              <a:t>Future design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33662938" y="13511213"/>
            <a:ext cx="1271587" cy="1184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33659763" y="23496588"/>
            <a:ext cx="1219200" cy="117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grpSp>
        <p:nvGrpSpPr>
          <p:cNvPr id="13420" name="Groupe 181"/>
          <p:cNvGrpSpPr>
            <a:grpSpLocks/>
          </p:cNvGrpSpPr>
          <p:nvPr/>
        </p:nvGrpSpPr>
        <p:grpSpPr bwMode="auto">
          <a:xfrm>
            <a:off x="34020125" y="17608550"/>
            <a:ext cx="6557963" cy="3421063"/>
            <a:chOff x="35152013" y="23267988"/>
            <a:chExt cx="6558476" cy="3421062"/>
          </a:xfrm>
        </p:grpSpPr>
        <p:sp>
          <p:nvSpPr>
            <p:cNvPr id="13457" name="Freeform 538"/>
            <p:cNvSpPr>
              <a:spLocks/>
            </p:cNvSpPr>
            <p:nvPr/>
          </p:nvSpPr>
          <p:spPr bwMode="auto">
            <a:xfrm>
              <a:off x="36495038" y="24677688"/>
              <a:ext cx="2344737" cy="2000250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58" name="Freeform 539"/>
            <p:cNvSpPr>
              <a:spLocks/>
            </p:cNvSpPr>
            <p:nvPr/>
          </p:nvSpPr>
          <p:spPr bwMode="auto">
            <a:xfrm>
              <a:off x="36495038" y="23942675"/>
              <a:ext cx="2789237" cy="2746375"/>
            </a:xfrm>
            <a:custGeom>
              <a:avLst/>
              <a:gdLst>
                <a:gd name="T0" fmla="*/ 0 w 1757"/>
                <a:gd name="T1" fmla="*/ 2147483647 h 1672"/>
                <a:gd name="T2" fmla="*/ 2147483647 w 1757"/>
                <a:gd name="T3" fmla="*/ 2147483647 h 1672"/>
                <a:gd name="T4" fmla="*/ 2147483647 w 1757"/>
                <a:gd name="T5" fmla="*/ 2147483647 h 1672"/>
                <a:gd name="T6" fmla="*/ 2147483647 w 1757"/>
                <a:gd name="T7" fmla="*/ 2147483647 h 1672"/>
                <a:gd name="T8" fmla="*/ 2147483647 w 1757"/>
                <a:gd name="T9" fmla="*/ 2147483647 h 1672"/>
                <a:gd name="T10" fmla="*/ 2147483647 w 1757"/>
                <a:gd name="T11" fmla="*/ 2147483647 h 1672"/>
                <a:gd name="T12" fmla="*/ 2147483647 w 1757"/>
                <a:gd name="T13" fmla="*/ 2147483647 h 1672"/>
                <a:gd name="T14" fmla="*/ 2147483647 w 1757"/>
                <a:gd name="T15" fmla="*/ 2147483647 h 1672"/>
                <a:gd name="T16" fmla="*/ 2147483647 w 1757"/>
                <a:gd name="T17" fmla="*/ 0 h 1672"/>
                <a:gd name="T18" fmla="*/ 2147483647 w 1757"/>
                <a:gd name="T19" fmla="*/ 2147483647 h 1672"/>
                <a:gd name="T20" fmla="*/ 2147483647 w 1757"/>
                <a:gd name="T21" fmla="*/ 2147483647 h 1672"/>
                <a:gd name="T22" fmla="*/ 2147483647 w 1757"/>
                <a:gd name="T23" fmla="*/ 2147483647 h 1672"/>
                <a:gd name="T24" fmla="*/ 2147483647 w 1757"/>
                <a:gd name="T25" fmla="*/ 2147483647 h 1672"/>
                <a:gd name="T26" fmla="*/ 2147483647 w 1757"/>
                <a:gd name="T27" fmla="*/ 2147483647 h 1672"/>
                <a:gd name="T28" fmla="*/ 2147483647 w 1757"/>
                <a:gd name="T29" fmla="*/ 2147483647 h 1672"/>
                <a:gd name="T30" fmla="*/ 2147483647 w 1757"/>
                <a:gd name="T31" fmla="*/ 2147483647 h 1672"/>
                <a:gd name="T32" fmla="*/ 2147483647 w 1757"/>
                <a:gd name="T33" fmla="*/ 2147483647 h 1672"/>
                <a:gd name="T34" fmla="*/ 2147483647 w 1757"/>
                <a:gd name="T35" fmla="*/ 2147483647 h 1672"/>
                <a:gd name="T36" fmla="*/ 0 w 1757"/>
                <a:gd name="T37" fmla="*/ 2147483647 h 16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7" h="1672">
                  <a:moveTo>
                    <a:pt x="0" y="1672"/>
                  </a:moveTo>
                  <a:lnTo>
                    <a:pt x="283" y="1474"/>
                  </a:lnTo>
                  <a:lnTo>
                    <a:pt x="28" y="1275"/>
                  </a:lnTo>
                  <a:lnTo>
                    <a:pt x="311" y="1077"/>
                  </a:lnTo>
                  <a:lnTo>
                    <a:pt x="56" y="879"/>
                  </a:lnTo>
                  <a:lnTo>
                    <a:pt x="425" y="623"/>
                  </a:lnTo>
                  <a:lnTo>
                    <a:pt x="226" y="397"/>
                  </a:lnTo>
                  <a:lnTo>
                    <a:pt x="595" y="226"/>
                  </a:lnTo>
                  <a:lnTo>
                    <a:pt x="453" y="0"/>
                  </a:lnTo>
                  <a:lnTo>
                    <a:pt x="1757" y="340"/>
                  </a:lnTo>
                  <a:lnTo>
                    <a:pt x="1417" y="510"/>
                  </a:lnTo>
                  <a:lnTo>
                    <a:pt x="1616" y="652"/>
                  </a:lnTo>
                  <a:lnTo>
                    <a:pt x="1304" y="822"/>
                  </a:lnTo>
                  <a:lnTo>
                    <a:pt x="1559" y="992"/>
                  </a:lnTo>
                  <a:lnTo>
                    <a:pt x="1247" y="1134"/>
                  </a:lnTo>
                  <a:lnTo>
                    <a:pt x="1502" y="1304"/>
                  </a:lnTo>
                  <a:lnTo>
                    <a:pt x="1219" y="1474"/>
                  </a:lnTo>
                  <a:lnTo>
                    <a:pt x="1474" y="1644"/>
                  </a:lnTo>
                  <a:lnTo>
                    <a:pt x="0" y="1672"/>
                  </a:lnTo>
                  <a:close/>
                </a:path>
              </a:pathLst>
            </a:custGeom>
            <a:noFill/>
            <a:ln w="38100" cmpd="sng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59" name="Rectangle 540"/>
            <p:cNvSpPr>
              <a:spLocks noChangeArrowheads="1"/>
            </p:cNvSpPr>
            <p:nvPr/>
          </p:nvSpPr>
          <p:spPr bwMode="auto">
            <a:xfrm>
              <a:off x="37169883" y="24560213"/>
              <a:ext cx="944637" cy="11588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60" name="Rectangle 541"/>
            <p:cNvSpPr>
              <a:spLocks noChangeArrowheads="1"/>
            </p:cNvSpPr>
            <p:nvPr/>
          </p:nvSpPr>
          <p:spPr bwMode="auto">
            <a:xfrm rot="1040707">
              <a:off x="37814459" y="24099838"/>
              <a:ext cx="944637" cy="11588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61" name="Text Box 542"/>
            <p:cNvSpPr txBox="1">
              <a:spLocks noChangeArrowheads="1"/>
            </p:cNvSpPr>
            <p:nvPr/>
          </p:nvSpPr>
          <p:spPr bwMode="auto">
            <a:xfrm>
              <a:off x="39025816" y="23863300"/>
              <a:ext cx="2213149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2400" b="1">
                  <a:solidFill>
                    <a:srgbClr val="0070C0"/>
                  </a:solidFill>
                  <a:latin typeface="Century Gothic" pitchFamily="34" charset="0"/>
                </a:rPr>
                <a:t>Moving mirror</a:t>
              </a:r>
            </a:p>
          </p:txBody>
        </p:sp>
        <p:sp>
          <p:nvSpPr>
            <p:cNvPr id="13462" name="Text Box 545"/>
            <p:cNvSpPr txBox="1">
              <a:spLocks noChangeArrowheads="1"/>
            </p:cNvSpPr>
            <p:nvPr/>
          </p:nvSpPr>
          <p:spPr bwMode="auto">
            <a:xfrm>
              <a:off x="35152013" y="23396575"/>
              <a:ext cx="1471728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Aneroid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capsule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Alt.= 0 m</a:t>
              </a:r>
            </a:p>
          </p:txBody>
        </p:sp>
        <p:sp>
          <p:nvSpPr>
            <p:cNvPr id="13463" name="Text Box 547"/>
            <p:cNvSpPr txBox="1">
              <a:spLocks noChangeArrowheads="1"/>
            </p:cNvSpPr>
            <p:nvPr/>
          </p:nvSpPr>
          <p:spPr bwMode="auto">
            <a:xfrm>
              <a:off x="39087733" y="25244425"/>
              <a:ext cx="2622756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rgbClr val="CC0099"/>
                  </a:solidFill>
                  <a:latin typeface="Century Gothic" pitchFamily="34" charset="0"/>
                </a:rPr>
                <a:t>Aneroid capsule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rgbClr val="CC0099"/>
                  </a:solidFill>
                  <a:latin typeface="Century Gothic" pitchFamily="34" charset="0"/>
                </a:rPr>
                <a:t>Alt.= 2000 m</a:t>
              </a:r>
            </a:p>
          </p:txBody>
        </p:sp>
        <p:sp>
          <p:nvSpPr>
            <p:cNvPr id="13464" name="Line 550"/>
            <p:cNvSpPr>
              <a:spLocks noChangeShapeType="1"/>
            </p:cNvSpPr>
            <p:nvPr/>
          </p:nvSpPr>
          <p:spPr bwMode="auto">
            <a:xfrm flipV="1">
              <a:off x="37655500" y="23267988"/>
              <a:ext cx="0" cy="130492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65" name="Text Box 583"/>
            <p:cNvSpPr txBox="1">
              <a:spLocks noChangeArrowheads="1"/>
            </p:cNvSpPr>
            <p:nvPr/>
          </p:nvSpPr>
          <p:spPr bwMode="auto">
            <a:xfrm>
              <a:off x="38090705" y="23372763"/>
              <a:ext cx="224648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2400" b="1">
                  <a:solidFill>
                    <a:srgbClr val="FF0000"/>
                  </a:solidFill>
                  <a:latin typeface="Century Gothic" pitchFamily="34" charset="0"/>
                </a:rPr>
                <a:t>Optical beam</a:t>
              </a:r>
            </a:p>
          </p:txBody>
        </p:sp>
      </p:grpSp>
      <p:sp>
        <p:nvSpPr>
          <p:cNvPr id="13421" name="Text Box 574"/>
          <p:cNvSpPr txBox="1">
            <a:spLocks noChangeArrowheads="1"/>
          </p:cNvSpPr>
          <p:nvPr/>
        </p:nvSpPr>
        <p:spPr bwMode="auto">
          <a:xfrm>
            <a:off x="36414075" y="33042225"/>
            <a:ext cx="1200150" cy="81438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22" name="Freeform 569"/>
          <p:cNvSpPr>
            <a:spLocks/>
          </p:cNvSpPr>
          <p:nvPr/>
        </p:nvSpPr>
        <p:spPr bwMode="auto">
          <a:xfrm>
            <a:off x="35825113" y="31329313"/>
            <a:ext cx="2403475" cy="2579687"/>
          </a:xfrm>
          <a:custGeom>
            <a:avLst/>
            <a:gdLst>
              <a:gd name="T0" fmla="*/ 0 w 1980"/>
              <a:gd name="T1" fmla="*/ 2147483647 h 1440"/>
              <a:gd name="T2" fmla="*/ 2147483647 w 1980"/>
              <a:gd name="T3" fmla="*/ 2147483647 h 1440"/>
              <a:gd name="T4" fmla="*/ 0 w 1980"/>
              <a:gd name="T5" fmla="*/ 2147483647 h 1440"/>
              <a:gd name="T6" fmla="*/ 2147483647 w 1980"/>
              <a:gd name="T7" fmla="*/ 2147483647 h 1440"/>
              <a:gd name="T8" fmla="*/ 0 w 1980"/>
              <a:gd name="T9" fmla="*/ 2147483647 h 1440"/>
              <a:gd name="T10" fmla="*/ 2147483647 w 1980"/>
              <a:gd name="T11" fmla="*/ 2147483647 h 1440"/>
              <a:gd name="T12" fmla="*/ 0 w 1980"/>
              <a:gd name="T13" fmla="*/ 2147483647 h 1440"/>
              <a:gd name="T14" fmla="*/ 2147483647 w 1980"/>
              <a:gd name="T15" fmla="*/ 2147483647 h 1440"/>
              <a:gd name="T16" fmla="*/ 0 w 1980"/>
              <a:gd name="T17" fmla="*/ 0 h 1440"/>
              <a:gd name="T18" fmla="*/ 2147483647 w 1980"/>
              <a:gd name="T19" fmla="*/ 0 h 1440"/>
              <a:gd name="T20" fmla="*/ 2147483647 w 1980"/>
              <a:gd name="T21" fmla="*/ 2147483647 h 1440"/>
              <a:gd name="T22" fmla="*/ 2147483647 w 1980"/>
              <a:gd name="T23" fmla="*/ 2147483647 h 1440"/>
              <a:gd name="T24" fmla="*/ 2147483647 w 1980"/>
              <a:gd name="T25" fmla="*/ 2147483647 h 1440"/>
              <a:gd name="T26" fmla="*/ 2147483647 w 1980"/>
              <a:gd name="T27" fmla="*/ 2147483647 h 1440"/>
              <a:gd name="T28" fmla="*/ 2147483647 w 1980"/>
              <a:gd name="T29" fmla="*/ 2147483647 h 1440"/>
              <a:gd name="T30" fmla="*/ 2147483647 w 1980"/>
              <a:gd name="T31" fmla="*/ 2147483647 h 1440"/>
              <a:gd name="T32" fmla="*/ 2147483647 w 1980"/>
              <a:gd name="T33" fmla="*/ 2147483647 h 1440"/>
              <a:gd name="T34" fmla="*/ 2147483647 w 1980"/>
              <a:gd name="T35" fmla="*/ 2147483647 h 1440"/>
              <a:gd name="T36" fmla="*/ 0 w 1980"/>
              <a:gd name="T37" fmla="*/ 2147483647 h 1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80" h="1440">
                <a:moveTo>
                  <a:pt x="0" y="1440"/>
                </a:moveTo>
                <a:lnTo>
                  <a:pt x="360" y="1260"/>
                </a:lnTo>
                <a:lnTo>
                  <a:pt x="0" y="1080"/>
                </a:lnTo>
                <a:lnTo>
                  <a:pt x="360" y="900"/>
                </a:lnTo>
                <a:lnTo>
                  <a:pt x="0" y="720"/>
                </a:lnTo>
                <a:lnTo>
                  <a:pt x="360" y="540"/>
                </a:lnTo>
                <a:lnTo>
                  <a:pt x="0" y="360"/>
                </a:lnTo>
                <a:lnTo>
                  <a:pt x="360" y="180"/>
                </a:lnTo>
                <a:lnTo>
                  <a:pt x="0" y="0"/>
                </a:lnTo>
                <a:lnTo>
                  <a:pt x="1980" y="0"/>
                </a:lnTo>
                <a:lnTo>
                  <a:pt x="1620" y="180"/>
                </a:lnTo>
                <a:lnTo>
                  <a:pt x="1980" y="360"/>
                </a:lnTo>
                <a:lnTo>
                  <a:pt x="1620" y="540"/>
                </a:lnTo>
                <a:lnTo>
                  <a:pt x="1980" y="720"/>
                </a:lnTo>
                <a:lnTo>
                  <a:pt x="1620" y="900"/>
                </a:lnTo>
                <a:lnTo>
                  <a:pt x="1980" y="1080"/>
                </a:lnTo>
                <a:lnTo>
                  <a:pt x="1620" y="1260"/>
                </a:lnTo>
                <a:lnTo>
                  <a:pt x="1980" y="1440"/>
                </a:lnTo>
                <a:lnTo>
                  <a:pt x="0" y="144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3" name="Rectangle 570"/>
          <p:cNvSpPr>
            <a:spLocks noChangeArrowheads="1"/>
          </p:cNvSpPr>
          <p:nvPr/>
        </p:nvSpPr>
        <p:spPr bwMode="auto">
          <a:xfrm>
            <a:off x="35388550" y="30664150"/>
            <a:ext cx="3276600" cy="32448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4" name="Rectangle 571"/>
          <p:cNvSpPr>
            <a:spLocks noChangeArrowheads="1"/>
          </p:cNvSpPr>
          <p:nvPr/>
        </p:nvSpPr>
        <p:spPr bwMode="auto">
          <a:xfrm>
            <a:off x="38665150" y="31329313"/>
            <a:ext cx="873125" cy="73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5" name="Rectangle 572"/>
          <p:cNvSpPr>
            <a:spLocks noChangeArrowheads="1"/>
          </p:cNvSpPr>
          <p:nvPr/>
        </p:nvSpPr>
        <p:spPr bwMode="auto">
          <a:xfrm>
            <a:off x="34515425" y="31329313"/>
            <a:ext cx="873125" cy="73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6" name="Line 575"/>
          <p:cNvSpPr>
            <a:spLocks noChangeShapeType="1"/>
          </p:cNvSpPr>
          <p:nvPr/>
        </p:nvSpPr>
        <p:spPr bwMode="auto">
          <a:xfrm flipV="1">
            <a:off x="37050663" y="31661100"/>
            <a:ext cx="0" cy="12477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7" name="Rectangle 573"/>
          <p:cNvSpPr>
            <a:spLocks noChangeArrowheads="1"/>
          </p:cNvSpPr>
          <p:nvPr/>
        </p:nvSpPr>
        <p:spPr bwMode="auto">
          <a:xfrm>
            <a:off x="36314063" y="31362650"/>
            <a:ext cx="1428750" cy="2984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8" name="Text Box 577"/>
          <p:cNvSpPr txBox="1">
            <a:spLocks noChangeArrowheads="1"/>
          </p:cNvSpPr>
          <p:nvPr/>
        </p:nvSpPr>
        <p:spPr bwMode="auto">
          <a:xfrm>
            <a:off x="34250313" y="29981525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0070C0"/>
                </a:solidFill>
                <a:latin typeface="Century Gothic" pitchFamily="34" charset="0"/>
              </a:rPr>
              <a:t>Moving mirror</a:t>
            </a:r>
          </a:p>
        </p:txBody>
      </p:sp>
      <p:sp>
        <p:nvSpPr>
          <p:cNvPr id="13429" name="Text Box 578"/>
          <p:cNvSpPr txBox="1">
            <a:spLocks noChangeArrowheads="1"/>
          </p:cNvSpPr>
          <p:nvPr/>
        </p:nvSpPr>
        <p:spPr bwMode="auto">
          <a:xfrm>
            <a:off x="39516050" y="32750125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Aneroid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capsule</a:t>
            </a:r>
          </a:p>
        </p:txBody>
      </p:sp>
      <p:sp>
        <p:nvSpPr>
          <p:cNvPr id="13430" name="Text Box 581"/>
          <p:cNvSpPr txBox="1">
            <a:spLocks noChangeArrowheads="1"/>
          </p:cNvSpPr>
          <p:nvPr/>
        </p:nvSpPr>
        <p:spPr bwMode="auto">
          <a:xfrm>
            <a:off x="33667700" y="33012063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Vacuum</a:t>
            </a:r>
          </a:p>
        </p:txBody>
      </p:sp>
      <p:sp>
        <p:nvSpPr>
          <p:cNvPr id="13431" name="Text Box 585"/>
          <p:cNvSpPr txBox="1">
            <a:spLocks noChangeArrowheads="1"/>
          </p:cNvSpPr>
          <p:nvPr/>
        </p:nvSpPr>
        <p:spPr bwMode="auto">
          <a:xfrm>
            <a:off x="37988875" y="30025975"/>
            <a:ext cx="224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FF0000"/>
                </a:solidFill>
                <a:latin typeface="Century Gothic" pitchFamily="34" charset="0"/>
              </a:rPr>
              <a:t>Optical beam</a:t>
            </a:r>
          </a:p>
        </p:txBody>
      </p:sp>
      <p:sp>
        <p:nvSpPr>
          <p:cNvPr id="13432" name="Text Box 587"/>
          <p:cNvSpPr txBox="1">
            <a:spLocks noChangeArrowheads="1"/>
          </p:cNvSpPr>
          <p:nvPr/>
        </p:nvSpPr>
        <p:spPr bwMode="auto">
          <a:xfrm>
            <a:off x="35558413" y="34437638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accent2"/>
                </a:solidFill>
                <a:latin typeface="Century Gothic" pitchFamily="34" charset="0"/>
              </a:rPr>
              <a:t>Interferometer</a:t>
            </a:r>
          </a:p>
        </p:txBody>
      </p:sp>
      <p:cxnSp>
        <p:nvCxnSpPr>
          <p:cNvPr id="218" name="Connecteur droit avec flèche 217"/>
          <p:cNvCxnSpPr/>
          <p:nvPr/>
        </p:nvCxnSpPr>
        <p:spPr>
          <a:xfrm flipV="1">
            <a:off x="35159950" y="32618363"/>
            <a:ext cx="1306513" cy="5381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avec flèche 218"/>
          <p:cNvCxnSpPr/>
          <p:nvPr/>
        </p:nvCxnSpPr>
        <p:spPr>
          <a:xfrm flipH="1" flipV="1">
            <a:off x="37984113" y="32908875"/>
            <a:ext cx="1554162" cy="3571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5" name="Line 150"/>
          <p:cNvSpPr>
            <a:spLocks noChangeShapeType="1"/>
          </p:cNvSpPr>
          <p:nvPr/>
        </p:nvSpPr>
        <p:spPr bwMode="auto">
          <a:xfrm flipV="1">
            <a:off x="36502975" y="33447038"/>
            <a:ext cx="225425" cy="10350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6" name="Line 151"/>
          <p:cNvSpPr>
            <a:spLocks noChangeShapeType="1"/>
          </p:cNvSpPr>
          <p:nvPr/>
        </p:nvSpPr>
        <p:spPr bwMode="auto">
          <a:xfrm flipH="1">
            <a:off x="37179250" y="30476825"/>
            <a:ext cx="1258888" cy="16652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7" name="Line 152"/>
          <p:cNvSpPr>
            <a:spLocks noChangeShapeType="1"/>
          </p:cNvSpPr>
          <p:nvPr/>
        </p:nvSpPr>
        <p:spPr bwMode="auto">
          <a:xfrm>
            <a:off x="35783838" y="30386338"/>
            <a:ext cx="765175" cy="11255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8" name="Text Box 154"/>
          <p:cNvSpPr txBox="1">
            <a:spLocks noChangeArrowheads="1"/>
          </p:cNvSpPr>
          <p:nvPr/>
        </p:nvSpPr>
        <p:spPr bwMode="auto">
          <a:xfrm>
            <a:off x="33885188" y="21666200"/>
            <a:ext cx="142684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Very low effects at an altitude of 2000 m for sensor with MB3 aneroid capsule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Low effects at an altitude of 2000 m for sensor with MB2005 aneroid sensor</a:t>
            </a:r>
          </a:p>
        </p:txBody>
      </p:sp>
      <p:pic>
        <p:nvPicPr>
          <p:cNvPr id="13439" name="Picture 154" descr="Vue3DOpto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513" y="29040138"/>
            <a:ext cx="4313237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40" name="Text Box 577"/>
          <p:cNvSpPr txBox="1">
            <a:spLocks noChangeArrowheads="1"/>
          </p:cNvSpPr>
          <p:nvPr/>
        </p:nvSpPr>
        <p:spPr bwMode="auto">
          <a:xfrm>
            <a:off x="41265475" y="34034413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0070C0"/>
                </a:solidFill>
                <a:latin typeface="Century Gothic" pitchFamily="34" charset="0"/>
              </a:rPr>
              <a:t>Moving mirror</a:t>
            </a:r>
          </a:p>
        </p:txBody>
      </p:sp>
      <p:sp>
        <p:nvSpPr>
          <p:cNvPr id="13441" name="Line 152"/>
          <p:cNvSpPr>
            <a:spLocks noChangeShapeType="1"/>
          </p:cNvSpPr>
          <p:nvPr/>
        </p:nvSpPr>
        <p:spPr bwMode="auto">
          <a:xfrm flipV="1">
            <a:off x="42930763" y="32685038"/>
            <a:ext cx="990600" cy="14398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2" name="Text Box 587"/>
          <p:cNvSpPr txBox="1">
            <a:spLocks noChangeArrowheads="1"/>
          </p:cNvSpPr>
          <p:nvPr/>
        </p:nvSpPr>
        <p:spPr bwMode="auto">
          <a:xfrm>
            <a:off x="45721588" y="29175075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accent2"/>
                </a:solidFill>
                <a:latin typeface="Century Gothic" pitchFamily="34" charset="0"/>
              </a:rPr>
              <a:t>Interferometer</a:t>
            </a:r>
          </a:p>
        </p:txBody>
      </p:sp>
      <p:sp>
        <p:nvSpPr>
          <p:cNvPr id="13443" name="Line 152"/>
          <p:cNvSpPr>
            <a:spLocks noChangeShapeType="1"/>
          </p:cNvSpPr>
          <p:nvPr/>
        </p:nvSpPr>
        <p:spPr bwMode="auto">
          <a:xfrm flipH="1">
            <a:off x="44011850" y="29670375"/>
            <a:ext cx="2024063" cy="18002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4" name="Text Box 578"/>
          <p:cNvSpPr txBox="1">
            <a:spLocks noChangeArrowheads="1"/>
          </p:cNvSpPr>
          <p:nvPr/>
        </p:nvSpPr>
        <p:spPr bwMode="auto">
          <a:xfrm>
            <a:off x="44865925" y="33855025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Aneroid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capsule</a:t>
            </a:r>
          </a:p>
        </p:txBody>
      </p:sp>
      <p:sp>
        <p:nvSpPr>
          <p:cNvPr id="13445" name="Line 152"/>
          <p:cNvSpPr>
            <a:spLocks noChangeShapeType="1"/>
          </p:cNvSpPr>
          <p:nvPr/>
        </p:nvSpPr>
        <p:spPr bwMode="auto">
          <a:xfrm flipH="1" flipV="1">
            <a:off x="44370625" y="32729488"/>
            <a:ext cx="1035050" cy="12160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6" name="Text Box 581"/>
          <p:cNvSpPr txBox="1">
            <a:spLocks noChangeArrowheads="1"/>
          </p:cNvSpPr>
          <p:nvPr/>
        </p:nvSpPr>
        <p:spPr bwMode="auto">
          <a:xfrm>
            <a:off x="39916100" y="30480000"/>
            <a:ext cx="1847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Area under</a:t>
            </a:r>
            <a:endParaRPr lang="fr-FR" altLang="fr-FR" sz="24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Century Gothic" pitchFamily="34" charset="0"/>
              </a:rPr>
              <a:t>vacuum</a:t>
            </a:r>
            <a:endParaRPr lang="en-US" altLang="fr-F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47" name="Line 152"/>
          <p:cNvSpPr>
            <a:spLocks noChangeShapeType="1"/>
          </p:cNvSpPr>
          <p:nvPr/>
        </p:nvSpPr>
        <p:spPr bwMode="auto">
          <a:xfrm>
            <a:off x="41670288" y="30749875"/>
            <a:ext cx="1711325" cy="225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8" name="Text Box 581"/>
          <p:cNvSpPr txBox="1">
            <a:spLocks noChangeArrowheads="1"/>
          </p:cNvSpPr>
          <p:nvPr/>
        </p:nvSpPr>
        <p:spPr bwMode="auto">
          <a:xfrm>
            <a:off x="39735125" y="28184475"/>
            <a:ext cx="279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Fiber feedthrough</a:t>
            </a:r>
          </a:p>
        </p:txBody>
      </p:sp>
      <p:sp>
        <p:nvSpPr>
          <p:cNvPr id="13449" name="Line 152"/>
          <p:cNvSpPr>
            <a:spLocks noChangeShapeType="1"/>
          </p:cNvSpPr>
          <p:nvPr/>
        </p:nvSpPr>
        <p:spPr bwMode="auto">
          <a:xfrm>
            <a:off x="41265475" y="28679775"/>
            <a:ext cx="2790825" cy="12144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50" name="Text Box 519"/>
          <p:cNvSpPr txBox="1">
            <a:spLocks noChangeArrowheads="1"/>
          </p:cNvSpPr>
          <p:nvPr/>
        </p:nvSpPr>
        <p:spPr bwMode="auto">
          <a:xfrm>
            <a:off x="33904238" y="11533188"/>
            <a:ext cx="1690211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Low thermal effects on infrasound sensitivity compared to MB2005</a:t>
            </a:r>
            <a:r>
              <a:rPr lang="en-US" altLang="fr-FR" sz="3000" b="1" baseline="30000">
                <a:solidFill>
                  <a:schemeClr val="bg1"/>
                </a:solidFill>
                <a:latin typeface="Century Gothic" pitchFamily="34" charset="0"/>
              </a:rPr>
              <a:t>*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 b="1" baseline="30000">
                <a:solidFill>
                  <a:schemeClr val="bg1"/>
                </a:solidFill>
                <a:latin typeface="Century Gothic" pitchFamily="34" charset="0"/>
              </a:rPr>
              <a:t>*</a:t>
            </a: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MB2005 thermal drift is less than ±0.1 hPa/°C</a:t>
            </a:r>
          </a:p>
        </p:txBody>
      </p:sp>
      <p:pic>
        <p:nvPicPr>
          <p:cNvPr id="13451" name="Imag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63" y="5176838"/>
            <a:ext cx="670718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2" name="Image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63" y="8308975"/>
            <a:ext cx="67071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3" name="Image 15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38" y="29764038"/>
            <a:ext cx="7161212" cy="79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4" name="Image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900" y="2160588"/>
            <a:ext cx="67071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Text Box 519"/>
          <p:cNvSpPr txBox="1">
            <a:spLocks noChangeArrowheads="1"/>
          </p:cNvSpPr>
          <p:nvPr/>
        </p:nvSpPr>
        <p:spPr bwMode="auto">
          <a:xfrm>
            <a:off x="34070925" y="2492375"/>
            <a:ext cx="4746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fr-FR" sz="3000" b="1" u="sng" dirty="0" smtClean="0">
                <a:solidFill>
                  <a:schemeClr val="bg1"/>
                </a:solidFill>
                <a:latin typeface="Century Gothic" pitchFamily="34" charset="0"/>
              </a:rPr>
              <a:t>Thermal test</a:t>
            </a:r>
            <a:r>
              <a:rPr lang="en-US" altLang="fr-FR" sz="30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fr-FR" sz="3000" b="1" dirty="0" smtClean="0">
                <a:solidFill>
                  <a:schemeClr val="bg1"/>
                </a:solidFill>
                <a:latin typeface="Century Gothic" pitchFamily="34" charset="0"/>
              </a:rPr>
              <a:t>From 5 °C to 40 °C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fr-FR" sz="3000" b="1" dirty="0" smtClean="0">
                <a:solidFill>
                  <a:schemeClr val="bg1"/>
                </a:solidFill>
                <a:latin typeface="Century Gothic" pitchFamily="34" charset="0"/>
              </a:rPr>
              <a:t>Step : 5 °C</a:t>
            </a:r>
          </a:p>
        </p:txBody>
      </p:sp>
      <p:pic>
        <p:nvPicPr>
          <p:cNvPr id="13456" name="Image 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350" y="2116138"/>
            <a:ext cx="67071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Imag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0" y="258099"/>
            <a:ext cx="9144035" cy="4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9959" y="353775"/>
            <a:ext cx="657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T3.1-P19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12908</TotalTime>
  <Words>531</Words>
  <Application>Microsoft Office PowerPoint</Application>
  <PresentationFormat>Personnalisé</PresentationFormat>
  <Paragraphs>140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Baskerville Old Face</vt:lpstr>
      <vt:lpstr>Calibri</vt:lpstr>
      <vt:lpstr>Century Gothic</vt:lpstr>
      <vt:lpstr>Comic Sans MS</vt:lpstr>
      <vt:lpstr>Impact</vt:lpstr>
      <vt:lpstr>Times New Roman</vt:lpstr>
      <vt:lpstr>Wingdings</vt:lpstr>
      <vt:lpstr>NewsPrint</vt:lpstr>
      <vt:lpstr>Graphique</vt:lpstr>
      <vt:lpstr>New optical microbarometer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millierp</dc:creator>
  <cp:lastModifiedBy>Pedro</cp:lastModifiedBy>
  <cp:revision>307</cp:revision>
  <cp:lastPrinted>2013-03-11T14:19:02Z</cp:lastPrinted>
  <dcterms:created xsi:type="dcterms:W3CDTF">2010-04-01T14:30:10Z</dcterms:created>
  <dcterms:modified xsi:type="dcterms:W3CDTF">2015-06-09T17:47:18Z</dcterms:modified>
</cp:coreProperties>
</file>