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A7A10"/>
    <a:srgbClr val="02243E"/>
    <a:srgbClr val="7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>
        <p:scale>
          <a:sx n="73" d="100"/>
          <a:sy n="73" d="100"/>
        </p:scale>
        <p:origin x="-2196" y="-9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C49EB-8B99-4435-808D-51B283D9F58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066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1081-E304-4605-B5CA-EFFBF0D5221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95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93A96-AE79-4133-BCEB-6DFAE7043947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74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91CD-47E1-4D6A-A36D-94CFEC41FBC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459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C4F3-BA25-48CF-8532-5A687BDF16F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094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503FC-E1A8-494D-84B8-C16EACFC045A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71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FC98B-AF00-4761-957A-FE268E1771C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759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ED333-FF97-40E3-8DAD-6496AB486F8C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48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264C-8C64-40C2-9DD0-7CD5919780D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3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DE220-6942-4BCA-BEDA-65D0BF716A0C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61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D4C5-5B55-460B-94F4-344208B1D2B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614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C49EB-8B99-4435-808D-51B283D9F58D}" type="slidenum">
              <a:rPr lang="en-US" smtClean="0"/>
              <a:pPr/>
              <a:t>‹N°›</a:t>
            </a:fld>
            <a:endParaRPr lang="en-US"/>
          </a:p>
        </p:txBody>
      </p:sp>
      <p:pic>
        <p:nvPicPr>
          <p:cNvPr id="7" name="Picture 6" descr="SnT2015PosterHeader.jpg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84" t="42606" r="1190" b="-399"/>
          <a:stretch/>
        </p:blipFill>
        <p:spPr>
          <a:xfrm>
            <a:off x="0" y="0"/>
            <a:ext cx="9144000" cy="838200"/>
          </a:xfrm>
          <a:prstGeom prst="rect">
            <a:avLst/>
          </a:prstGeom>
        </p:spPr>
      </p:pic>
      <p:pic>
        <p:nvPicPr>
          <p:cNvPr id="8" name="Picture 7" descr="CTBTO-logo-Short-Engl-White.eps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2047" y="-3072767"/>
            <a:ext cx="1716923" cy="456795"/>
          </a:xfrm>
          <a:prstGeom prst="rect">
            <a:avLst/>
          </a:prstGeom>
        </p:spPr>
      </p:pic>
      <p:pic>
        <p:nvPicPr>
          <p:cNvPr id="11" name="Picture 10" descr="CTBTO-logo-Short-Engl-White.eps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28600"/>
            <a:ext cx="1571541" cy="418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84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3.emf"/><Relationship Id="rId3" Type="http://schemas.openxmlformats.org/officeDocument/2006/relationships/image" Target="../media/image2.emf"/><Relationship Id="rId7" Type="http://schemas.openxmlformats.org/officeDocument/2006/relationships/image" Target="../media/image7.png"/><Relationship Id="rId12" Type="http://schemas.openxmlformats.org/officeDocument/2006/relationships/oleObject" Target="../embeddings/oleObject1.bin"/><Relationship Id="rId17" Type="http://schemas.openxmlformats.org/officeDocument/2006/relationships/image" Target="../media/image15.pn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14.png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3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419100" y="1752600"/>
            <a:ext cx="8229600" cy="0"/>
          </a:xfrm>
          <a:prstGeom prst="line">
            <a:avLst/>
          </a:prstGeom>
          <a:ln w="25400">
            <a:solidFill>
              <a:srgbClr val="FA7A10">
                <a:alpha val="75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381500" y="1809750"/>
            <a:ext cx="4267200" cy="615553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indent="-457200" eaLnBrk="0" hangingPunct="0">
              <a:spcBef>
                <a:spcPts val="0"/>
              </a:spcBef>
              <a:defRPr/>
            </a:pPr>
            <a:endParaRPr lang="en-US" altLang="en-US" b="1" u="sng" kern="0" dirty="0" smtClean="0">
              <a:latin typeface="Arial" pitchFamily="34" charset="0"/>
              <a:cs typeface="Arial" pitchFamily="34" charset="0"/>
            </a:endParaRPr>
          </a:p>
          <a:p>
            <a:pPr indent="-457200" eaLnBrk="0" hangingPunct="0">
              <a:spcBef>
                <a:spcPts val="0"/>
              </a:spcBef>
              <a:defRPr/>
            </a:pPr>
            <a:endParaRPr lang="en-US" altLang="en-US" sz="1600" b="1" u="sng" kern="0" dirty="0"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4144749"/>
            <a:ext cx="3886200" cy="1231106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indent="-457200">
              <a:spcBef>
                <a:spcPts val="0"/>
              </a:spcBef>
              <a:buClr>
                <a:schemeClr val="tx1"/>
              </a:buClr>
              <a:buSzPct val="120000"/>
              <a:defRPr/>
            </a:pPr>
            <a:endParaRPr lang="en-US" altLang="en-US" sz="1600" kern="0" dirty="0">
              <a:latin typeface="+mj-lt"/>
            </a:endParaRPr>
          </a:p>
          <a:p>
            <a:pPr indent="-457200">
              <a:spcBef>
                <a:spcPts val="0"/>
              </a:spcBef>
              <a:buClr>
                <a:schemeClr val="tx1"/>
              </a:buClr>
              <a:buSzPct val="120000"/>
              <a:defRPr/>
            </a:pPr>
            <a:endParaRPr lang="en-US" altLang="en-US" sz="1600" kern="0" dirty="0">
              <a:latin typeface="+mj-lt"/>
            </a:endParaRPr>
          </a:p>
          <a:p>
            <a:pPr indent="-457200">
              <a:spcBef>
                <a:spcPts val="0"/>
              </a:spcBef>
              <a:buClr>
                <a:schemeClr val="tx1"/>
              </a:buClr>
              <a:buSzPct val="120000"/>
              <a:defRPr/>
            </a:pPr>
            <a:endParaRPr lang="en-US" altLang="en-US" sz="1400" b="1" u="sng" kern="0" dirty="0">
              <a:latin typeface="+mj-lt"/>
            </a:endParaRPr>
          </a:p>
          <a:p>
            <a:pPr marL="266700" indent="-266700">
              <a:spcBef>
                <a:spcPts val="0"/>
              </a:spcBef>
              <a:buClr>
                <a:schemeClr val="tx1"/>
              </a:buClr>
              <a:buSzPct val="120000"/>
              <a:defRPr/>
            </a:pPr>
            <a:endParaRPr lang="en-US" altLang="en-US" sz="1400" b="1" u="sng" kern="0" dirty="0">
              <a:latin typeface="+mj-lt"/>
            </a:endParaRPr>
          </a:p>
          <a:p>
            <a:pPr marL="266700" indent="-266700">
              <a:spcBef>
                <a:spcPts val="0"/>
              </a:spcBef>
              <a:buClr>
                <a:schemeClr val="tx1"/>
              </a:buClr>
              <a:buSzPct val="120000"/>
              <a:defRPr/>
            </a:pPr>
            <a:endParaRPr lang="en-US" altLang="en-US" sz="1400" b="1" u="sng" kern="0" dirty="0">
              <a:latin typeface="+mj-lt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19101" y="1033166"/>
            <a:ext cx="6438899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numCol="1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4000" b="1" kern="0" dirty="0" smtClean="0">
                <a:solidFill>
                  <a:srgbClr val="02243E"/>
                </a:solidFill>
                <a:latin typeface="+mj-lt"/>
                <a:ea typeface="+mj-ea"/>
                <a:cs typeface="+mj-cs"/>
              </a:rPr>
              <a:t>New Optical </a:t>
            </a:r>
            <a:r>
              <a:rPr lang="en-US" sz="4000" b="1" kern="0" dirty="0" err="1" smtClean="0">
                <a:solidFill>
                  <a:srgbClr val="02243E"/>
                </a:solidFill>
                <a:latin typeface="+mj-lt"/>
                <a:ea typeface="+mj-ea"/>
                <a:cs typeface="+mj-cs"/>
              </a:rPr>
              <a:t>Microbarometer</a:t>
            </a:r>
            <a:endParaRPr lang="en-US" sz="4000" kern="0" dirty="0">
              <a:solidFill>
                <a:srgbClr val="02243E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TextBox 24"/>
          <p:cNvSpPr txBox="1">
            <a:spLocks noChangeArrowheads="1"/>
          </p:cNvSpPr>
          <p:nvPr/>
        </p:nvSpPr>
        <p:spPr bwMode="auto">
          <a:xfrm>
            <a:off x="462643" y="1905000"/>
            <a:ext cx="8343414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indent="-457200" eaLnBrk="0" hangingPunct="0">
              <a:spcBef>
                <a:spcPts val="0"/>
              </a:spcBef>
              <a:defRPr/>
            </a:pPr>
            <a:r>
              <a:rPr lang="en-US" b="1" u="sng" kern="0" dirty="0" smtClean="0">
                <a:latin typeface="+mj-lt"/>
              </a:rPr>
              <a:t>Highlight</a:t>
            </a:r>
            <a:r>
              <a:rPr lang="en-US" b="1" u="sng" kern="0" dirty="0">
                <a:latin typeface="+mj-lt"/>
              </a:rPr>
              <a:t>:</a:t>
            </a:r>
          </a:p>
          <a:p>
            <a:r>
              <a:rPr lang="en-US" sz="1600" dirty="0" smtClean="0"/>
              <a:t>CEA (designer of MB2005 and MB3) and </a:t>
            </a:r>
            <a:r>
              <a:rPr lang="en-US" sz="1600" dirty="0" err="1" smtClean="0"/>
              <a:t>Seismo</a:t>
            </a:r>
            <a:r>
              <a:rPr lang="en-US" sz="1600" dirty="0" smtClean="0"/>
              <a:t> Wave </a:t>
            </a:r>
            <a:r>
              <a:rPr lang="en-US" sz="1600" dirty="0" smtClean="0"/>
              <a:t>(manufacturer and seller of MB3) are associated to design and manufacture a new optical </a:t>
            </a:r>
            <a:r>
              <a:rPr lang="en-US" sz="1600" dirty="0" err="1" smtClean="0"/>
              <a:t>microbarometer</a:t>
            </a:r>
            <a:endParaRPr lang="en-US" sz="1600" dirty="0" smtClean="0"/>
          </a:p>
          <a:p>
            <a:r>
              <a:rPr lang="en-US" sz="1600" b="1" u="sng" dirty="0" smtClean="0"/>
              <a:t>Objective:</a:t>
            </a:r>
            <a:r>
              <a:rPr lang="en-US" sz="1600" b="1" dirty="0" smtClean="0"/>
              <a:t> </a:t>
            </a:r>
            <a:r>
              <a:rPr lang="en-US" sz="1600" dirty="0" smtClean="0">
                <a:solidFill>
                  <a:srgbClr val="3333FF"/>
                </a:solidFill>
              </a:rPr>
              <a:t>increase</a:t>
            </a:r>
            <a:r>
              <a:rPr lang="en-US" sz="1600" dirty="0" smtClean="0"/>
              <a:t> performances in terms of </a:t>
            </a:r>
            <a:r>
              <a:rPr lang="en-US" sz="1600" dirty="0">
                <a:solidFill>
                  <a:srgbClr val="3333FF"/>
                </a:solidFill>
              </a:rPr>
              <a:t>resolution</a:t>
            </a:r>
            <a:r>
              <a:rPr lang="en-US" sz="1600" dirty="0" smtClean="0"/>
              <a:t> and </a:t>
            </a:r>
            <a:r>
              <a:rPr lang="en-US" sz="1600" dirty="0">
                <a:solidFill>
                  <a:srgbClr val="3333FF"/>
                </a:solidFill>
              </a:rPr>
              <a:t>dynamic</a:t>
            </a:r>
          </a:p>
          <a:p>
            <a:r>
              <a:rPr lang="en-US" sz="1600" b="1" u="sng" dirty="0" smtClean="0"/>
              <a:t>Mean:</a:t>
            </a:r>
            <a:r>
              <a:rPr lang="en-US" sz="1600" dirty="0" smtClean="0"/>
              <a:t> replace electromagnetic transducer by </a:t>
            </a:r>
            <a:r>
              <a:rPr lang="en-US" sz="1600" dirty="0">
                <a:solidFill>
                  <a:srgbClr val="3333FF"/>
                </a:solidFill>
              </a:rPr>
              <a:t>Michelson</a:t>
            </a:r>
            <a:r>
              <a:rPr lang="en-US" sz="1600" dirty="0" smtClean="0"/>
              <a:t> </a:t>
            </a:r>
            <a:r>
              <a:rPr lang="en-US" sz="1600" dirty="0">
                <a:solidFill>
                  <a:srgbClr val="3333FF"/>
                </a:solidFill>
              </a:rPr>
              <a:t>interferometer</a:t>
            </a:r>
          </a:p>
          <a:p>
            <a:pPr indent="-457200" eaLnBrk="0" hangingPunct="0">
              <a:spcBef>
                <a:spcPts val="0"/>
              </a:spcBef>
              <a:defRPr/>
            </a:pPr>
            <a:endParaRPr lang="en-US" b="1" u="sng" kern="0" dirty="0" smtClean="0">
              <a:latin typeface="+mj-lt"/>
            </a:endParaRPr>
          </a:p>
          <a:p>
            <a:pPr indent="-457200" eaLnBrk="0" hangingPunct="0">
              <a:spcBef>
                <a:spcPts val="0"/>
              </a:spcBef>
              <a:defRPr/>
            </a:pPr>
            <a:r>
              <a:rPr lang="en-US" b="1" kern="0" dirty="0">
                <a:latin typeface="+mj-lt"/>
              </a:rPr>
              <a:t>	</a:t>
            </a:r>
            <a:endParaRPr lang="en-US" b="1" kern="0" dirty="0" smtClean="0">
              <a:latin typeface="+mj-lt"/>
            </a:endParaRPr>
          </a:p>
          <a:p>
            <a:pPr indent="-457200" eaLnBrk="0" hangingPunct="0">
              <a:spcBef>
                <a:spcPts val="0"/>
              </a:spcBef>
              <a:defRPr/>
            </a:pPr>
            <a:endParaRPr lang="en-US" b="1" u="sng" kern="0" dirty="0" smtClean="0">
              <a:latin typeface="+mj-lt"/>
            </a:endParaRPr>
          </a:p>
          <a:p>
            <a:pPr indent="-457200" eaLnBrk="0" hangingPunct="0">
              <a:spcBef>
                <a:spcPts val="0"/>
              </a:spcBef>
              <a:defRPr/>
            </a:pPr>
            <a:endParaRPr lang="en-US" b="1" u="sng" kern="0" dirty="0" smtClean="0">
              <a:latin typeface="+mj-lt"/>
            </a:endParaRPr>
          </a:p>
          <a:p>
            <a:pPr indent="-457200" eaLnBrk="0" hangingPunct="0">
              <a:spcBef>
                <a:spcPts val="0"/>
              </a:spcBef>
              <a:defRPr/>
            </a:pPr>
            <a:endParaRPr lang="en-US" b="1" u="sng" kern="0" dirty="0" smtClean="0">
              <a:latin typeface="+mj-lt"/>
            </a:endParaRPr>
          </a:p>
          <a:p>
            <a:pPr indent="-457200" eaLnBrk="0" hangingPunct="0">
              <a:spcBef>
                <a:spcPts val="0"/>
              </a:spcBef>
              <a:defRPr/>
            </a:pPr>
            <a:endParaRPr lang="en-US" b="1" u="sng" kern="0" dirty="0" smtClean="0">
              <a:latin typeface="+mj-lt"/>
            </a:endParaRPr>
          </a:p>
          <a:p>
            <a:endParaRPr lang="en-US" sz="1600" dirty="0" smtClean="0"/>
          </a:p>
          <a:p>
            <a:pPr indent="-457200" eaLnBrk="0" hangingPunct="0">
              <a:spcBef>
                <a:spcPts val="0"/>
              </a:spcBef>
              <a:defRPr/>
            </a:pPr>
            <a:endParaRPr lang="en-US" altLang="en-US" sz="1600" b="1" u="sng" kern="0" dirty="0" smtClean="0"/>
          </a:p>
          <a:p>
            <a:pPr indent="-457200" eaLnBrk="0" hangingPunct="0">
              <a:spcBef>
                <a:spcPts val="0"/>
              </a:spcBef>
              <a:defRPr/>
            </a:pPr>
            <a:endParaRPr lang="en-US" altLang="en-US" sz="1600" b="1" u="sng" kern="0" dirty="0"/>
          </a:p>
          <a:p>
            <a:pPr indent="-457200" eaLnBrk="0" hangingPunct="0">
              <a:spcBef>
                <a:spcPts val="0"/>
              </a:spcBef>
              <a:defRPr/>
            </a:pPr>
            <a:r>
              <a:rPr lang="en-US" altLang="en-US" sz="1600" b="1" u="sng" kern="0" dirty="0"/>
              <a:t/>
            </a:r>
            <a:br>
              <a:rPr lang="en-US" altLang="en-US" sz="1600" b="1" u="sng" kern="0" dirty="0"/>
            </a:br>
            <a:r>
              <a:rPr lang="en-US" altLang="en-US" sz="1600" b="1" kern="0" dirty="0" smtClean="0"/>
              <a:t>Authors(s</a:t>
            </a:r>
            <a:r>
              <a:rPr lang="en-US" altLang="en-US" sz="1600" b="1" kern="0" dirty="0"/>
              <a:t>):</a:t>
            </a:r>
          </a:p>
          <a:p>
            <a:r>
              <a:rPr lang="en-US" altLang="fr-FR" sz="1600" b="1" i="1" kern="0" dirty="0">
                <a:latin typeface="Century Gothic" panose="020B0502020202020204" pitchFamily="34" charset="0"/>
              </a:rPr>
              <a:t>	</a:t>
            </a:r>
            <a:r>
              <a:rPr lang="en-US" altLang="fr-FR" sz="1600" b="1" i="1" kern="0" dirty="0" smtClean="0">
                <a:latin typeface="Century Gothic" panose="020B0502020202020204" pitchFamily="34" charset="0"/>
              </a:rPr>
              <a:t>	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29400" y="914401"/>
            <a:ext cx="20192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(</a:t>
            </a:r>
            <a:r>
              <a:rPr lang="en-US" sz="2400" dirty="0" smtClean="0"/>
              <a:t>T3.1-P19)</a:t>
            </a:r>
            <a:endParaRPr lang="en-US" sz="1000" dirty="0"/>
          </a:p>
        </p:txBody>
      </p:sp>
      <p:pic>
        <p:nvPicPr>
          <p:cNvPr id="12" name="Picture 11" descr="CTBTO-logo-Short-Engl-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95296" y="1346448"/>
            <a:ext cx="5881753" cy="1564870"/>
          </a:xfrm>
          <a:prstGeom prst="rect">
            <a:avLst/>
          </a:prstGeom>
        </p:spPr>
      </p:pic>
      <p:pic>
        <p:nvPicPr>
          <p:cNvPr id="14" name="Picture 165" descr="DGA_DCN_Brest Converti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8345" y="6301542"/>
            <a:ext cx="489455" cy="505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35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7152" y="6301542"/>
            <a:ext cx="548527" cy="506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Imag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360" y="6302279"/>
            <a:ext cx="1577686" cy="505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6906492" y="6629400"/>
            <a:ext cx="25423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Project funded by </a:t>
            </a:r>
            <a:r>
              <a:rPr lang="en-US" sz="1200" dirty="0" smtClean="0">
                <a:solidFill>
                  <a:srgbClr val="0070C0"/>
                </a:solidFill>
              </a:rPr>
              <a:t>the</a:t>
            </a:r>
            <a:endParaRPr lang="fr-FR" sz="1200" dirty="0"/>
          </a:p>
        </p:txBody>
      </p:sp>
      <p:sp>
        <p:nvSpPr>
          <p:cNvPr id="4" name="Rectangle 3"/>
          <p:cNvSpPr/>
          <p:nvPr/>
        </p:nvSpPr>
        <p:spPr>
          <a:xfrm>
            <a:off x="76200" y="3302635"/>
            <a:ext cx="2705102" cy="23190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6200" y="3302635"/>
            <a:ext cx="2705100" cy="6463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err="1">
                <a:solidFill>
                  <a:schemeClr val="bg1"/>
                </a:solidFill>
              </a:rPr>
              <a:t>Measurement</a:t>
            </a:r>
            <a:r>
              <a:rPr lang="fr-FR" b="1" dirty="0">
                <a:solidFill>
                  <a:schemeClr val="bg1"/>
                </a:solidFill>
              </a:rPr>
              <a:t> </a:t>
            </a:r>
            <a:r>
              <a:rPr lang="fr-FR" b="1" dirty="0" err="1">
                <a:solidFill>
                  <a:schemeClr val="bg1"/>
                </a:solidFill>
              </a:rPr>
              <a:t>principle</a:t>
            </a:r>
            <a:r>
              <a:rPr lang="fr-FR" b="1" dirty="0">
                <a:solidFill>
                  <a:schemeClr val="bg1"/>
                </a:solidFill>
              </a:rPr>
              <a:t> and first prototype</a:t>
            </a:r>
            <a:endParaRPr lang="fr-FR" b="1" dirty="0">
              <a:solidFill>
                <a:schemeClr val="bg1"/>
              </a:solidFill>
            </a:endParaRPr>
          </a:p>
        </p:txBody>
      </p:sp>
      <p:pic>
        <p:nvPicPr>
          <p:cNvPr id="31" name="Picture 481" descr="Vue3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4169157"/>
            <a:ext cx="1371600" cy="1034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477" descr="DSC0152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1" y="4601079"/>
            <a:ext cx="990600" cy="742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Rectangle 45"/>
          <p:cNvSpPr/>
          <p:nvPr/>
        </p:nvSpPr>
        <p:spPr>
          <a:xfrm>
            <a:off x="2867102" y="3302635"/>
            <a:ext cx="4638598" cy="23190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ZoneTexte 46"/>
          <p:cNvSpPr txBox="1"/>
          <p:nvPr/>
        </p:nvSpPr>
        <p:spPr>
          <a:xfrm>
            <a:off x="2867102" y="3302635"/>
            <a:ext cx="4638598" cy="3693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First </a:t>
            </a:r>
            <a:r>
              <a:rPr lang="fr-FR" b="1" dirty="0" err="1" smtClean="0">
                <a:solidFill>
                  <a:schemeClr val="bg1"/>
                </a:solidFill>
              </a:rPr>
              <a:t>results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2943302" y="3723357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err="1" smtClean="0">
                <a:solidFill>
                  <a:schemeClr val="bg1">
                    <a:lumMod val="50000"/>
                  </a:schemeClr>
                </a:solidFill>
              </a:rPr>
              <a:t>Comparison</a:t>
            </a:r>
            <a:endParaRPr lang="fr-FR" sz="16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fr-FR" sz="1600" b="1" dirty="0" err="1" smtClean="0">
                <a:solidFill>
                  <a:schemeClr val="bg1">
                    <a:lumMod val="50000"/>
                  </a:schemeClr>
                </a:solidFill>
              </a:rPr>
              <a:t>With</a:t>
            </a:r>
            <a:r>
              <a:rPr lang="fr-FR" sz="1600" b="1" dirty="0" smtClean="0">
                <a:solidFill>
                  <a:schemeClr val="bg1">
                    <a:lumMod val="50000"/>
                  </a:schemeClr>
                </a:solidFill>
              </a:rPr>
              <a:t> MB2005</a:t>
            </a:r>
            <a:endParaRPr lang="fr-FR" sz="1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8" name="Picture 498" descr="DSP Optogeo3et4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20"/>
          <a:stretch>
            <a:fillRect/>
          </a:stretch>
        </p:blipFill>
        <p:spPr bwMode="auto">
          <a:xfrm>
            <a:off x="2925885" y="4495164"/>
            <a:ext cx="1032486" cy="5007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487" descr="Coherence Optogeo1et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7602" y="4318286"/>
            <a:ext cx="1117862" cy="5127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ZoneTexte 49"/>
          <p:cNvSpPr txBox="1"/>
          <p:nvPr/>
        </p:nvSpPr>
        <p:spPr>
          <a:xfrm>
            <a:off x="4991100" y="3703306"/>
            <a:ext cx="23812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err="1" smtClean="0">
                <a:solidFill>
                  <a:schemeClr val="bg1">
                    <a:lumMod val="50000"/>
                  </a:schemeClr>
                </a:solidFill>
              </a:rPr>
              <a:t>Effect</a:t>
            </a:r>
            <a:r>
              <a:rPr lang="fr-FR" sz="1600" b="1" dirty="0" smtClean="0">
                <a:solidFill>
                  <a:schemeClr val="bg1">
                    <a:lumMod val="50000"/>
                  </a:schemeClr>
                </a:solidFill>
              </a:rPr>
              <a:t> of </a:t>
            </a:r>
            <a:r>
              <a:rPr lang="fr-FR" sz="1600" b="1" dirty="0" err="1" smtClean="0">
                <a:solidFill>
                  <a:schemeClr val="bg1">
                    <a:lumMod val="50000"/>
                  </a:schemeClr>
                </a:solidFill>
              </a:rPr>
              <a:t>temperature</a:t>
            </a:r>
            <a:r>
              <a:rPr lang="fr-FR" sz="1600" b="1" dirty="0" smtClean="0">
                <a:solidFill>
                  <a:schemeClr val="bg1">
                    <a:lumMod val="50000"/>
                  </a:schemeClr>
                </a:solidFill>
              </a:rPr>
              <a:t> and altitude</a:t>
            </a:r>
            <a:endParaRPr lang="fr-FR" sz="1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51" name="Image 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100" y="4274743"/>
            <a:ext cx="1064134" cy="47407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2" name="Object 5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5302614"/>
              </p:ext>
            </p:extLst>
          </p:nvPr>
        </p:nvGraphicFramePr>
        <p:xfrm>
          <a:off x="6165664" y="4991625"/>
          <a:ext cx="1290426" cy="614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Graphique" r:id="rId12" imgW="10201259" imgH="4857723" progId="Excel.Chart.8">
                  <p:embed/>
                </p:oleObj>
              </mc:Choice>
              <mc:Fallback>
                <p:oleObj name="Graphique" r:id="rId12" imgW="10201259" imgH="4857723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5664" y="4991625"/>
                        <a:ext cx="1290426" cy="614486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000000"/>
                        </a:solidFill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3" name="Image 1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1208" y="4608118"/>
            <a:ext cx="1099669" cy="48990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ZoneTexte 36"/>
          <p:cNvSpPr txBox="1"/>
          <p:nvPr/>
        </p:nvSpPr>
        <p:spPr>
          <a:xfrm>
            <a:off x="2925885" y="5054025"/>
            <a:ext cx="15300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chemeClr val="bg1">
                    <a:lumMod val="50000"/>
                  </a:schemeClr>
                </a:solidFill>
              </a:rPr>
              <a:t>Noise </a:t>
            </a:r>
            <a:r>
              <a:rPr lang="fr-FR" sz="1600" b="1" dirty="0" err="1" smtClean="0">
                <a:solidFill>
                  <a:schemeClr val="bg1">
                    <a:lumMod val="50000"/>
                  </a:schemeClr>
                </a:solidFill>
              </a:rPr>
              <a:t>evaluation</a:t>
            </a:r>
            <a:endParaRPr lang="fr-FR" sz="1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35" name="Picture 500" descr="Bruit Optogeo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20"/>
          <a:stretch>
            <a:fillRect/>
          </a:stretch>
        </p:blipFill>
        <p:spPr bwMode="auto">
          <a:xfrm>
            <a:off x="4316533" y="5072711"/>
            <a:ext cx="965457" cy="4682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Rectangle 53"/>
          <p:cNvSpPr/>
          <p:nvPr/>
        </p:nvSpPr>
        <p:spPr>
          <a:xfrm>
            <a:off x="7562849" y="3302635"/>
            <a:ext cx="1504951" cy="23190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ZoneTexte 54"/>
          <p:cNvSpPr txBox="1"/>
          <p:nvPr/>
        </p:nvSpPr>
        <p:spPr>
          <a:xfrm>
            <a:off x="7562849" y="3302635"/>
            <a:ext cx="1504951" cy="3693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The future</a:t>
            </a:r>
            <a:endParaRPr lang="fr-FR" b="1" dirty="0">
              <a:solidFill>
                <a:schemeClr val="bg1"/>
              </a:solidFill>
            </a:endParaRPr>
          </a:p>
        </p:txBody>
      </p:sp>
      <p:pic>
        <p:nvPicPr>
          <p:cNvPr id="42" name="Picture 154" descr="Vue3DOpto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6018" y="3760869"/>
            <a:ext cx="832961" cy="847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Image 150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8177" y="4627622"/>
            <a:ext cx="1320522" cy="147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1704975" y="5715000"/>
            <a:ext cx="7985067" cy="81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altLang="fr-FR" sz="1600" b="1" kern="0" dirty="0">
                <a:latin typeface="Century Gothic" panose="020B0502020202020204" pitchFamily="34" charset="0"/>
              </a:rPr>
              <a:t>Serge OLIVIER</a:t>
            </a:r>
            <a:r>
              <a:rPr lang="fr-FR" altLang="fr-FR" sz="1600" b="1" kern="0" dirty="0">
                <a:latin typeface="Century Gothic" panose="020B0502020202020204" pitchFamily="34" charset="0"/>
              </a:rPr>
              <a:t> </a:t>
            </a:r>
            <a:r>
              <a:rPr lang="en-US" altLang="fr-FR" sz="1600" i="1" kern="0" dirty="0">
                <a:latin typeface="Century Gothic" panose="020B0502020202020204" pitchFamily="34" charset="0"/>
              </a:rPr>
              <a:t>CEA DAM  DIF, </a:t>
            </a:r>
            <a:r>
              <a:rPr lang="en-US" altLang="fr-FR" sz="1600" i="1" kern="0" dirty="0" smtClean="0">
                <a:latin typeface="Century Gothic" panose="020B0502020202020204" pitchFamily="34" charset="0"/>
              </a:rPr>
              <a:t>F-91297, </a:t>
            </a:r>
            <a:r>
              <a:rPr lang="en-US" altLang="fr-FR" sz="1600" i="1" kern="0" dirty="0">
                <a:latin typeface="Century Gothic" panose="020B0502020202020204" pitchFamily="34" charset="0"/>
              </a:rPr>
              <a:t>France</a:t>
            </a:r>
          </a:p>
          <a:p>
            <a:pPr>
              <a:lnSpc>
                <a:spcPct val="90000"/>
              </a:lnSpc>
              <a:defRPr/>
            </a:pPr>
            <a:r>
              <a:rPr lang="en-US" altLang="fr-FR" sz="1600" b="1" kern="0" dirty="0">
                <a:latin typeface="Century Gothic" panose="020B0502020202020204" pitchFamily="34" charset="0"/>
              </a:rPr>
              <a:t>Anthony HUE, Nathalie OLIVIER, Serge LE MALLET </a:t>
            </a:r>
            <a:r>
              <a:rPr lang="en-US" altLang="fr-FR" sz="1600" i="1" kern="0" dirty="0">
                <a:latin typeface="Century Gothic" panose="020B0502020202020204" pitchFamily="34" charset="0"/>
              </a:rPr>
              <a:t>SEISMO </a:t>
            </a:r>
            <a:r>
              <a:rPr lang="en-US" altLang="fr-FR" sz="1600" i="1" kern="0" dirty="0" smtClean="0">
                <a:latin typeface="Century Gothic" panose="020B0502020202020204" pitchFamily="34" charset="0"/>
              </a:rPr>
              <a:t>WAVE, </a:t>
            </a:r>
            <a:r>
              <a:rPr lang="en-US" altLang="fr-FR" sz="1600" i="1" kern="0" dirty="0">
                <a:latin typeface="Century Gothic" panose="020B0502020202020204" pitchFamily="34" charset="0"/>
              </a:rPr>
              <a:t>France</a:t>
            </a:r>
          </a:p>
          <a:p>
            <a:endParaRPr lang="fr-FR" dirty="0"/>
          </a:p>
        </p:txBody>
      </p:sp>
      <p:cxnSp>
        <p:nvCxnSpPr>
          <p:cNvPr id="18" name="Connecteur droit 17"/>
          <p:cNvCxnSpPr/>
          <p:nvPr/>
        </p:nvCxnSpPr>
        <p:spPr>
          <a:xfrm>
            <a:off x="1704975" y="5765935"/>
            <a:ext cx="0" cy="40626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330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822</TotalTime>
  <Words>99</Words>
  <Application>Microsoft Office PowerPoint</Application>
  <PresentationFormat>Affichage à l'écran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Office Theme</vt:lpstr>
      <vt:lpstr>Graphique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Devinia Watson</dc:creator>
  <cp:lastModifiedBy>Utilisateur</cp:lastModifiedBy>
  <cp:revision>49</cp:revision>
  <cp:lastPrinted>2013-03-20T13:44:52Z</cp:lastPrinted>
  <dcterms:created xsi:type="dcterms:W3CDTF">2009-02-05T13:38:01Z</dcterms:created>
  <dcterms:modified xsi:type="dcterms:W3CDTF">2015-06-15T09:46:19Z</dcterms:modified>
</cp:coreProperties>
</file>