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51206400" cy="37804725"/>
  <p:notesSz cx="9926638" cy="1435576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907" userDrawn="1">
          <p15:clr>
            <a:srgbClr val="A4A3A4"/>
          </p15:clr>
        </p15:guide>
        <p15:guide id="2" pos="161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66FF"/>
    <a:srgbClr val="C0C0C0"/>
    <a:srgbClr val="FF3300"/>
    <a:srgbClr val="FF9900"/>
    <a:srgbClr val="FF99FF"/>
    <a:srgbClr val="CC0099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4705" autoAdjust="0"/>
  </p:normalViewPr>
  <p:slideViewPr>
    <p:cSldViewPr>
      <p:cViewPr varScale="1">
        <p:scale>
          <a:sx n="24" d="100"/>
          <a:sy n="24" d="100"/>
        </p:scale>
        <p:origin x="1482" y="114"/>
      </p:cViewPr>
      <p:guideLst>
        <p:guide orient="horz" pos="11907"/>
        <p:guide pos="161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71859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l">
              <a:defRPr sz="17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1696" y="0"/>
            <a:ext cx="4302625" cy="71859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r">
              <a:defRPr sz="1700"/>
            </a:lvl1pPr>
          </a:lstStyle>
          <a:p>
            <a:fld id="{53F16141-1F1D-4BAB-8EF4-2B09965BB07E}" type="datetimeFigureOut">
              <a:rPr lang="fr-FR" smtClean="0"/>
              <a:t>14/04/2017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682750" y="1795463"/>
            <a:ext cx="6561138" cy="4843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62" tIns="66381" rIns="132762" bIns="66381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2201" y="6908124"/>
            <a:ext cx="7942238" cy="5652309"/>
          </a:xfrm>
          <a:prstGeom prst="rect">
            <a:avLst/>
          </a:prstGeom>
        </p:spPr>
        <p:txBody>
          <a:bodyPr vert="horz" lIns="132762" tIns="66381" rIns="132762" bIns="66381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3637171"/>
            <a:ext cx="4302625" cy="718592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l">
              <a:defRPr sz="17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1696" y="13637171"/>
            <a:ext cx="4302625" cy="718592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r">
              <a:defRPr sz="1700"/>
            </a:lvl1pPr>
          </a:lstStyle>
          <a:p>
            <a:fld id="{325BB181-2D66-4958-93B6-0C612DF183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3141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BB181-2D66-4958-93B6-0C612DF1837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8625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17642205"/>
            <a:ext cx="42245280" cy="8401050"/>
          </a:xfrm>
        </p:spPr>
        <p:txBody>
          <a:bodyPr>
            <a:noAutofit/>
          </a:bodyPr>
          <a:lstStyle>
            <a:lvl1pPr>
              <a:defRPr sz="4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26043255"/>
            <a:ext cx="38404800" cy="5460683"/>
          </a:xfrm>
        </p:spPr>
        <p:txBody>
          <a:bodyPr anchor="t">
            <a:normAutofit/>
          </a:bodyPr>
          <a:lstStyle>
            <a:lvl1pPr marL="0" indent="0" algn="l">
              <a:buNone/>
              <a:defRPr sz="15600">
                <a:solidFill>
                  <a:schemeClr val="tx2"/>
                </a:solidFill>
              </a:defRPr>
            </a:lvl1pPr>
            <a:lvl2pPr marL="2543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086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29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172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1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259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802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345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3"/>
          </p:nvPr>
        </p:nvSpPr>
        <p:spPr>
          <a:xfrm>
            <a:off x="24028400" y="3375025"/>
            <a:ext cx="914400" cy="914400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C4E10-AF64-4D16-9463-C7A134FC88A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4014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20640" y="3780472"/>
            <a:ext cx="40538400" cy="21422678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760DE-F9CB-4A7D-A847-73B893AC899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2693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267200" y="3780481"/>
            <a:ext cx="10241280" cy="29823722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508480" y="3780478"/>
            <a:ext cx="32004000" cy="26883360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722B8-D15C-4DCA-87E3-95DA5C9B37C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1051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57CEB-9F52-450D-99AB-C5065318B66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9232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52925" y="0"/>
            <a:ext cx="42244963" cy="168021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8635" tIns="254318" rIns="508635" bIns="254318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52925" y="34024888"/>
            <a:ext cx="42244963" cy="1508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8635" tIns="254318" rIns="508635" bIns="254318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18062258"/>
            <a:ext cx="42245280" cy="9241155"/>
          </a:xfrm>
        </p:spPr>
        <p:txBody>
          <a:bodyPr/>
          <a:lstStyle>
            <a:lvl1pPr algn="l">
              <a:defRPr sz="300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7200" y="27303413"/>
            <a:ext cx="38404800" cy="5040630"/>
          </a:xfrm>
        </p:spPr>
        <p:txBody>
          <a:bodyPr anchor="t">
            <a:normAutofit/>
          </a:bodyPr>
          <a:lstStyle>
            <a:lvl1pPr marL="0" indent="0">
              <a:buNone/>
              <a:defRPr sz="15600">
                <a:solidFill>
                  <a:schemeClr val="tx2"/>
                </a:solidFill>
              </a:defRPr>
            </a:lvl1pPr>
            <a:lvl2pPr marL="2543175" indent="0">
              <a:buNone/>
              <a:defRPr sz="10000">
                <a:solidFill>
                  <a:schemeClr val="tx1">
                    <a:tint val="75000"/>
                  </a:schemeClr>
                </a:solidFill>
              </a:defRPr>
            </a:lvl2pPr>
            <a:lvl3pPr marL="5086350" indent="0">
              <a:buNone/>
              <a:defRPr sz="8900">
                <a:solidFill>
                  <a:schemeClr val="tx1">
                    <a:tint val="75000"/>
                  </a:schemeClr>
                </a:solidFill>
              </a:defRPr>
            </a:lvl3pPr>
            <a:lvl4pPr marL="7629525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4pPr>
            <a:lvl5pPr marL="10172700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5pPr>
            <a:lvl6pPr marL="12715875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6pPr>
            <a:lvl7pPr marL="15259050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7pPr>
            <a:lvl8pPr marL="17802225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8pPr>
            <a:lvl9pPr marL="20345400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BA0D5-C7CF-41CC-A8AE-5993115F7D8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0890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7200" y="3360425"/>
            <a:ext cx="20482560" cy="20767396"/>
          </a:xfrm>
        </p:spPr>
        <p:txBody>
          <a:bodyPr/>
          <a:lstStyle>
            <a:lvl1pPr>
              <a:defRPr sz="15600"/>
            </a:lvl1pPr>
            <a:lvl2pPr>
              <a:defRPr sz="13400"/>
            </a:lvl2pPr>
            <a:lvl3pPr>
              <a:defRPr sz="11100"/>
            </a:lvl3pPr>
            <a:lvl4pPr>
              <a:defRPr sz="10000"/>
            </a:lvl4pPr>
            <a:lvl5pPr>
              <a:defRPr sz="10000"/>
            </a:lvl5pPr>
            <a:lvl6pPr>
              <a:defRPr sz="10000"/>
            </a:lvl6pPr>
            <a:lvl7pPr>
              <a:defRPr sz="10000"/>
            </a:lvl7pPr>
            <a:lvl8pPr>
              <a:defRPr sz="10000"/>
            </a:lvl8pPr>
            <a:lvl9pPr>
              <a:defRPr sz="10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29920" y="3360425"/>
            <a:ext cx="20482560" cy="20767396"/>
          </a:xfrm>
        </p:spPr>
        <p:txBody>
          <a:bodyPr/>
          <a:lstStyle>
            <a:lvl1pPr>
              <a:defRPr sz="15600"/>
            </a:lvl1pPr>
            <a:lvl2pPr>
              <a:defRPr sz="13400"/>
            </a:lvl2pPr>
            <a:lvl3pPr>
              <a:defRPr sz="11100"/>
            </a:lvl3pPr>
            <a:lvl4pPr>
              <a:defRPr sz="10000"/>
            </a:lvl4pPr>
            <a:lvl5pPr>
              <a:defRPr sz="10000"/>
            </a:lvl5pPr>
            <a:lvl6pPr>
              <a:defRPr sz="10000"/>
            </a:lvl6pPr>
            <a:lvl7pPr>
              <a:defRPr sz="10000"/>
            </a:lvl7pPr>
            <a:lvl8pPr>
              <a:defRPr sz="10000"/>
            </a:lvl8pPr>
            <a:lvl9pPr>
              <a:defRPr sz="10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293D5-A620-41E7-9BD0-741A2C0816C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7920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4249738" y="6886575"/>
            <a:ext cx="20483512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/>
        </p:nvCxnSpPr>
        <p:spPr>
          <a:xfrm>
            <a:off x="26012775" y="6886575"/>
            <a:ext cx="20481925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50131" y="3360420"/>
            <a:ext cx="20482560" cy="3526688"/>
          </a:xfrm>
        </p:spPr>
        <p:txBody>
          <a:bodyPr anchor="b">
            <a:noAutofit/>
          </a:bodyPr>
          <a:lstStyle>
            <a:lvl1pPr marL="0" indent="0">
              <a:buNone/>
              <a:defRPr sz="15600" b="0">
                <a:latin typeface="+mj-lt"/>
              </a:defRPr>
            </a:lvl1pPr>
            <a:lvl2pPr marL="2543175" indent="0">
              <a:buNone/>
              <a:defRPr sz="11100" b="1"/>
            </a:lvl2pPr>
            <a:lvl3pPr marL="5086350" indent="0">
              <a:buNone/>
              <a:defRPr sz="10000" b="1"/>
            </a:lvl3pPr>
            <a:lvl4pPr marL="7629525" indent="0">
              <a:buNone/>
              <a:defRPr sz="8900" b="1"/>
            </a:lvl4pPr>
            <a:lvl5pPr marL="10172700" indent="0">
              <a:buNone/>
              <a:defRPr sz="8900" b="1"/>
            </a:lvl5pPr>
            <a:lvl6pPr marL="12715875" indent="0">
              <a:buNone/>
              <a:defRPr sz="8900" b="1"/>
            </a:lvl6pPr>
            <a:lvl7pPr marL="15259050" indent="0">
              <a:buNone/>
              <a:defRPr sz="8900" b="1"/>
            </a:lvl7pPr>
            <a:lvl8pPr marL="17802225" indent="0">
              <a:buNone/>
              <a:defRPr sz="8900" b="1"/>
            </a:lvl8pPr>
            <a:lvl9pPr marL="20345400" indent="0">
              <a:buNone/>
              <a:defRPr sz="89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50131" y="7327568"/>
            <a:ext cx="20482560" cy="16802100"/>
          </a:xfrm>
        </p:spPr>
        <p:txBody>
          <a:bodyPr anchor="t"/>
          <a:lstStyle>
            <a:lvl1pPr>
              <a:defRPr sz="13400"/>
            </a:lvl1pPr>
            <a:lvl2pPr>
              <a:defRPr sz="11100"/>
            </a:lvl2pPr>
            <a:lvl3pPr>
              <a:defRPr sz="10000"/>
            </a:lvl3pPr>
            <a:lvl4pPr>
              <a:defRPr sz="8900"/>
            </a:lvl4pPr>
            <a:lvl5pPr>
              <a:defRPr sz="8900"/>
            </a:lvl5pPr>
            <a:lvl6pPr>
              <a:defRPr sz="8900"/>
            </a:lvl6pPr>
            <a:lvl7pPr>
              <a:defRPr sz="8900"/>
            </a:lvl7pPr>
            <a:lvl8pPr>
              <a:defRPr sz="8900"/>
            </a:lvl8pPr>
            <a:lvl9pPr>
              <a:defRPr sz="89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851" y="3360420"/>
            <a:ext cx="20482560" cy="3526688"/>
          </a:xfrm>
        </p:spPr>
        <p:txBody>
          <a:bodyPr anchor="b">
            <a:noAutofit/>
          </a:bodyPr>
          <a:lstStyle>
            <a:lvl1pPr marL="0" indent="0">
              <a:buNone/>
              <a:defRPr sz="15600" b="0">
                <a:latin typeface="+mj-lt"/>
              </a:defRPr>
            </a:lvl1pPr>
            <a:lvl2pPr marL="2543175" indent="0">
              <a:buNone/>
              <a:defRPr sz="11100" b="1"/>
            </a:lvl2pPr>
            <a:lvl3pPr marL="5086350" indent="0">
              <a:buNone/>
              <a:defRPr sz="10000" b="1"/>
            </a:lvl3pPr>
            <a:lvl4pPr marL="7629525" indent="0">
              <a:buNone/>
              <a:defRPr sz="8900" b="1"/>
            </a:lvl4pPr>
            <a:lvl5pPr marL="10172700" indent="0">
              <a:buNone/>
              <a:defRPr sz="8900" b="1"/>
            </a:lvl5pPr>
            <a:lvl6pPr marL="12715875" indent="0">
              <a:buNone/>
              <a:defRPr sz="8900" b="1"/>
            </a:lvl6pPr>
            <a:lvl7pPr marL="15259050" indent="0">
              <a:buNone/>
              <a:defRPr sz="8900" b="1"/>
            </a:lvl7pPr>
            <a:lvl8pPr marL="17802225" indent="0">
              <a:buNone/>
              <a:defRPr sz="8900" b="1"/>
            </a:lvl8pPr>
            <a:lvl9pPr marL="20345400" indent="0">
              <a:buNone/>
              <a:defRPr sz="89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851" y="7327568"/>
            <a:ext cx="20482560" cy="16802100"/>
          </a:xfrm>
        </p:spPr>
        <p:txBody>
          <a:bodyPr anchor="t"/>
          <a:lstStyle>
            <a:lvl1pPr>
              <a:defRPr sz="13400"/>
            </a:lvl1pPr>
            <a:lvl2pPr>
              <a:defRPr sz="11100"/>
            </a:lvl2pPr>
            <a:lvl3pPr>
              <a:defRPr sz="10000"/>
            </a:lvl3pPr>
            <a:lvl4pPr>
              <a:defRPr sz="8900"/>
            </a:lvl4pPr>
            <a:lvl5pPr>
              <a:defRPr sz="8900"/>
            </a:lvl5pPr>
            <a:lvl6pPr>
              <a:defRPr sz="8900"/>
            </a:lvl6pPr>
            <a:lvl7pPr>
              <a:defRPr sz="8900"/>
            </a:lvl7pPr>
            <a:lvl8pPr>
              <a:defRPr sz="8900"/>
            </a:lvl8pPr>
            <a:lvl9pPr>
              <a:defRPr sz="89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A1733-D106-42A4-92FA-A8568F0AE83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09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D605D-1264-4C70-A6B5-268329E0A44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3093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92B1C-7705-476F-A33C-C768FE3FA90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4695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/>
        </p:nvCxnSpPr>
        <p:spPr>
          <a:xfrm rot="5400000">
            <a:off x="9559131" y="13862844"/>
            <a:ext cx="21002625" cy="793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25203150"/>
            <a:ext cx="37995149" cy="8821103"/>
          </a:xfrm>
        </p:spPr>
        <p:txBody>
          <a:bodyPr>
            <a:normAutofit/>
          </a:bodyPr>
          <a:lstStyle>
            <a:lvl1pPr algn="l">
              <a:defRPr sz="300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0850" y="2520318"/>
            <a:ext cx="25731630" cy="22682829"/>
          </a:xfrm>
        </p:spPr>
        <p:txBody>
          <a:bodyPr/>
          <a:lstStyle>
            <a:lvl1pPr>
              <a:defRPr sz="13400"/>
            </a:lvl1pPr>
            <a:lvl2pPr>
              <a:defRPr sz="12200"/>
            </a:lvl2pPr>
            <a:lvl3pPr>
              <a:defRPr sz="11100"/>
            </a:lvl3pPr>
            <a:lvl4pPr>
              <a:defRPr sz="10000"/>
            </a:lvl4pPr>
            <a:lvl5pPr>
              <a:defRPr sz="10000"/>
            </a:lvl5pPr>
            <a:lvl6pPr>
              <a:defRPr sz="11100"/>
            </a:lvl6pPr>
            <a:lvl7pPr>
              <a:defRPr sz="11100"/>
            </a:lvl7pPr>
            <a:lvl8pPr>
              <a:defRPr sz="11100"/>
            </a:lvl8pPr>
            <a:lvl9pPr>
              <a:defRPr sz="111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67209" y="2520315"/>
            <a:ext cx="14972479" cy="22682835"/>
          </a:xfrm>
        </p:spPr>
        <p:txBody>
          <a:bodyPr>
            <a:normAutofit/>
          </a:bodyPr>
          <a:lstStyle>
            <a:lvl1pPr marL="0" indent="0">
              <a:buNone/>
              <a:defRPr sz="11700">
                <a:solidFill>
                  <a:schemeClr val="tx2"/>
                </a:solidFill>
              </a:defRPr>
            </a:lvl1pPr>
            <a:lvl2pPr marL="2543175" indent="0">
              <a:buNone/>
              <a:defRPr sz="6700"/>
            </a:lvl2pPr>
            <a:lvl3pPr marL="5086350" indent="0">
              <a:buNone/>
              <a:defRPr sz="5600"/>
            </a:lvl3pPr>
            <a:lvl4pPr marL="7629525" indent="0">
              <a:buNone/>
              <a:defRPr sz="5000"/>
            </a:lvl4pPr>
            <a:lvl5pPr marL="10172700" indent="0">
              <a:buNone/>
              <a:defRPr sz="5000"/>
            </a:lvl5pPr>
            <a:lvl6pPr marL="12715875" indent="0">
              <a:buNone/>
              <a:defRPr sz="5000"/>
            </a:lvl6pPr>
            <a:lvl7pPr marL="15259050" indent="0">
              <a:buNone/>
              <a:defRPr sz="5000"/>
            </a:lvl7pPr>
            <a:lvl8pPr marL="17802225" indent="0">
              <a:buNone/>
              <a:defRPr sz="5000"/>
            </a:lvl8pPr>
            <a:lvl9pPr marL="20345400" indent="0">
              <a:buNone/>
              <a:defRPr sz="5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57A78-3512-4AA9-829E-978D76E2FF3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4045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0131" y="25203150"/>
            <a:ext cx="37995149" cy="8821103"/>
          </a:xfrm>
        </p:spPr>
        <p:txBody>
          <a:bodyPr>
            <a:normAutofit/>
          </a:bodyPr>
          <a:lstStyle>
            <a:lvl1pPr algn="l">
              <a:defRPr sz="30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52544" y="2520315"/>
            <a:ext cx="42245280" cy="15961995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7800"/>
            </a:lvl1pPr>
            <a:lvl2pPr marL="2543175" indent="0">
              <a:buNone/>
              <a:defRPr sz="15600"/>
            </a:lvl2pPr>
            <a:lvl3pPr marL="5086350" indent="0">
              <a:buNone/>
              <a:defRPr sz="13400"/>
            </a:lvl3pPr>
            <a:lvl4pPr marL="7629525" indent="0">
              <a:buNone/>
              <a:defRPr sz="11100"/>
            </a:lvl4pPr>
            <a:lvl5pPr marL="10172700" indent="0">
              <a:buNone/>
              <a:defRPr sz="11100"/>
            </a:lvl5pPr>
            <a:lvl6pPr marL="12715875" indent="0">
              <a:buNone/>
              <a:defRPr sz="11100"/>
            </a:lvl6pPr>
            <a:lvl7pPr marL="15259050" indent="0">
              <a:buNone/>
              <a:defRPr sz="11100"/>
            </a:lvl7pPr>
            <a:lvl8pPr marL="17802225" indent="0">
              <a:buNone/>
              <a:defRPr sz="11100"/>
            </a:lvl8pPr>
            <a:lvl9pPr marL="20345400" indent="0">
              <a:buNone/>
              <a:defRPr sz="111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2195" y="19322415"/>
            <a:ext cx="41391840" cy="4436802"/>
          </a:xfrm>
        </p:spPr>
        <p:txBody>
          <a:bodyPr anchor="t">
            <a:normAutofit/>
          </a:bodyPr>
          <a:lstStyle>
            <a:lvl1pPr marL="0" indent="0">
              <a:buNone/>
              <a:defRPr sz="10000"/>
            </a:lvl1pPr>
            <a:lvl2pPr marL="2543175" indent="0">
              <a:buNone/>
              <a:defRPr sz="6700"/>
            </a:lvl2pPr>
            <a:lvl3pPr marL="5086350" indent="0">
              <a:buNone/>
              <a:defRPr sz="5600"/>
            </a:lvl3pPr>
            <a:lvl4pPr marL="7629525" indent="0">
              <a:buNone/>
              <a:defRPr sz="5000"/>
            </a:lvl4pPr>
            <a:lvl5pPr marL="10172700" indent="0">
              <a:buNone/>
              <a:defRPr sz="5000"/>
            </a:lvl5pPr>
            <a:lvl6pPr marL="12715875" indent="0">
              <a:buNone/>
              <a:defRPr sz="5000"/>
            </a:lvl6pPr>
            <a:lvl7pPr marL="15259050" indent="0">
              <a:buNone/>
              <a:defRPr sz="5000"/>
            </a:lvl7pPr>
            <a:lvl8pPr marL="17802225" indent="0">
              <a:buNone/>
              <a:defRPr sz="5000"/>
            </a:lvl8pPr>
            <a:lvl9pPr marL="20345400" indent="0">
              <a:buNone/>
              <a:defRPr sz="5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A0B0B-D05B-41FD-96C7-BA31982A381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9504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67200" y="25203150"/>
            <a:ext cx="37977763" cy="882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635" tIns="254318" rIns="508635" bIns="25431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  <a:endParaRPr lang="en-US" altLang="fr-FR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267200" y="3779838"/>
            <a:ext cx="42244963" cy="2142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635" tIns="254318" rIns="508635" bIns="2543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en-US" alt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991675" y="34226500"/>
            <a:ext cx="11947525" cy="2011363"/>
          </a:xfrm>
          <a:prstGeom prst="rect">
            <a:avLst/>
          </a:prstGeom>
        </p:spPr>
        <p:txBody>
          <a:bodyPr vert="horz" lIns="508635" tIns="254318" rIns="508635" bIns="254318" rtlCol="0" anchor="ctr"/>
          <a:lstStyle>
            <a:lvl1pPr algn="r">
              <a:defRPr sz="67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67200" y="34226500"/>
            <a:ext cx="27293888" cy="2011363"/>
          </a:xfrm>
          <a:prstGeom prst="rect">
            <a:avLst/>
          </a:prstGeom>
        </p:spPr>
        <p:txBody>
          <a:bodyPr vert="horz" lIns="508635" tIns="254318" rIns="508635" bIns="254318" rtlCol="0" anchor="ctr"/>
          <a:lstStyle>
            <a:lvl1pPr algn="l">
              <a:defRPr sz="6700" b="1">
                <a:solidFill>
                  <a:schemeClr val="tx2">
                    <a:lumMod val="90000"/>
                    <a:lumOff val="1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0" y="31353125"/>
            <a:ext cx="4267200" cy="2012950"/>
          </a:xfrm>
          <a:prstGeom prst="rect">
            <a:avLst/>
          </a:prstGeom>
        </p:spPr>
        <p:txBody>
          <a:bodyPr vert="horz" lIns="508635" tIns="254318" rIns="508635" bIns="254318" rtlCol="0" anchor="ctr"/>
          <a:lstStyle>
            <a:lvl1pPr algn="r">
              <a:defRPr sz="13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EA420E63-2886-46BE-B6B0-0664D04C925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352925" y="0"/>
            <a:ext cx="42244963" cy="21002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8635" tIns="254318" rIns="508635" bIns="254318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352925" y="34024888"/>
            <a:ext cx="42244963" cy="1508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8635" tIns="254318" rIns="508635" bIns="254318"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</p:sldLayoutIdLst>
  <p:txStyles>
    <p:titleStyle>
      <a:lvl1pPr algn="l" defTabSz="5086350" rtl="0" eaLnBrk="0" fontAlgn="base" hangingPunct="0">
        <a:spcBef>
          <a:spcPct val="0"/>
        </a:spcBef>
        <a:spcAft>
          <a:spcPct val="0"/>
        </a:spcAft>
        <a:defRPr sz="300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5086350" rtl="0" eaLnBrk="0" fontAlgn="base" hangingPunct="0">
        <a:spcBef>
          <a:spcPct val="0"/>
        </a:spcBef>
        <a:spcAft>
          <a:spcPct val="0"/>
        </a:spcAft>
        <a:defRPr sz="30000">
          <a:solidFill>
            <a:srgbClr val="262626"/>
          </a:solidFill>
          <a:latin typeface="Impact" pitchFamily="34" charset="0"/>
        </a:defRPr>
      </a:lvl2pPr>
      <a:lvl3pPr algn="l" defTabSz="5086350" rtl="0" eaLnBrk="0" fontAlgn="base" hangingPunct="0">
        <a:spcBef>
          <a:spcPct val="0"/>
        </a:spcBef>
        <a:spcAft>
          <a:spcPct val="0"/>
        </a:spcAft>
        <a:defRPr sz="30000">
          <a:solidFill>
            <a:srgbClr val="262626"/>
          </a:solidFill>
          <a:latin typeface="Impact" pitchFamily="34" charset="0"/>
        </a:defRPr>
      </a:lvl3pPr>
      <a:lvl4pPr algn="l" defTabSz="5086350" rtl="0" eaLnBrk="0" fontAlgn="base" hangingPunct="0">
        <a:spcBef>
          <a:spcPct val="0"/>
        </a:spcBef>
        <a:spcAft>
          <a:spcPct val="0"/>
        </a:spcAft>
        <a:defRPr sz="30000">
          <a:solidFill>
            <a:srgbClr val="262626"/>
          </a:solidFill>
          <a:latin typeface="Impact" pitchFamily="34" charset="0"/>
        </a:defRPr>
      </a:lvl4pPr>
      <a:lvl5pPr algn="l" defTabSz="5086350" rtl="0" eaLnBrk="0" fontAlgn="base" hangingPunct="0">
        <a:spcBef>
          <a:spcPct val="0"/>
        </a:spcBef>
        <a:spcAft>
          <a:spcPct val="0"/>
        </a:spcAft>
        <a:defRPr sz="30000">
          <a:solidFill>
            <a:srgbClr val="262626"/>
          </a:solidFill>
          <a:latin typeface="Impac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525588" indent="-1525588" algn="l" defTabSz="508635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3400" kern="1200">
          <a:solidFill>
            <a:schemeClr val="tx2"/>
          </a:solidFill>
          <a:latin typeface="+mn-lt"/>
          <a:ea typeface="+mn-ea"/>
          <a:cs typeface="+mn-cs"/>
        </a:defRPr>
      </a:lvl1pPr>
      <a:lvl2pPr marL="3305175" indent="-1525588" algn="l" defTabSz="508635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2200" kern="1200">
          <a:solidFill>
            <a:schemeClr val="tx2"/>
          </a:solidFill>
          <a:latin typeface="+mn-lt"/>
          <a:ea typeface="+mn-ea"/>
          <a:cs typeface="+mn-cs"/>
        </a:defRPr>
      </a:lvl2pPr>
      <a:lvl3pPr marL="4830763" indent="-1271588" algn="l" defTabSz="508635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1100" kern="1200">
          <a:solidFill>
            <a:schemeClr val="tx2"/>
          </a:solidFill>
          <a:latin typeface="+mn-lt"/>
          <a:ea typeface="+mn-ea"/>
          <a:cs typeface="+mn-cs"/>
        </a:defRPr>
      </a:lvl3pPr>
      <a:lvl4pPr marL="6357938" indent="-1271588" algn="l" defTabSz="508635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0000" kern="1200">
          <a:solidFill>
            <a:schemeClr val="tx2"/>
          </a:solidFill>
          <a:latin typeface="+mn-lt"/>
          <a:ea typeface="+mn-ea"/>
          <a:cs typeface="+mn-cs"/>
        </a:defRPr>
      </a:lvl4pPr>
      <a:lvl5pPr marL="7629525" indent="-1271588" algn="l" defTabSz="508635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0000" kern="1200">
          <a:solidFill>
            <a:schemeClr val="tx2"/>
          </a:solidFill>
          <a:latin typeface="+mn-lt"/>
          <a:ea typeface="+mn-ea"/>
          <a:cs typeface="+mn-cs"/>
        </a:defRPr>
      </a:lvl5pPr>
      <a:lvl6pPr marL="9155430" indent="-1271588" algn="l" defTabSz="508635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8900" kern="1200">
          <a:solidFill>
            <a:schemeClr val="tx2"/>
          </a:solidFill>
          <a:latin typeface="+mn-lt"/>
          <a:ea typeface="+mn-ea"/>
          <a:cs typeface="+mn-cs"/>
        </a:defRPr>
      </a:lvl6pPr>
      <a:lvl7pPr marL="10579608" indent="-1271588" algn="l" defTabSz="508635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8900" kern="1200">
          <a:solidFill>
            <a:schemeClr val="tx2"/>
          </a:solidFill>
          <a:latin typeface="+mn-lt"/>
          <a:ea typeface="+mn-ea"/>
          <a:cs typeface="+mn-cs"/>
        </a:defRPr>
      </a:lvl7pPr>
      <a:lvl8pPr marL="12207240" indent="-1271588" algn="l" defTabSz="508635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8900" kern="1200">
          <a:solidFill>
            <a:schemeClr val="tx2"/>
          </a:solidFill>
          <a:latin typeface="+mn-lt"/>
          <a:ea typeface="+mn-ea"/>
          <a:cs typeface="+mn-cs"/>
        </a:defRPr>
      </a:lvl8pPr>
      <a:lvl9pPr marL="13733145" indent="-1271588" algn="l" defTabSz="508635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8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86350" rtl="0" eaLnBrk="1" latinLnBrk="0" hangingPunct="1">
        <a:defRPr sz="10000" kern="1200">
          <a:solidFill>
            <a:schemeClr val="tx1"/>
          </a:solidFill>
          <a:latin typeface="+mn-lt"/>
          <a:ea typeface="+mn-ea"/>
          <a:cs typeface="+mn-cs"/>
        </a:defRPr>
      </a:lvl1pPr>
      <a:lvl2pPr marL="2543175" algn="l" defTabSz="5086350" rtl="0" eaLnBrk="1" latinLnBrk="0" hangingPunct="1">
        <a:defRPr sz="10000" kern="1200">
          <a:solidFill>
            <a:schemeClr val="tx1"/>
          </a:solidFill>
          <a:latin typeface="+mn-lt"/>
          <a:ea typeface="+mn-ea"/>
          <a:cs typeface="+mn-cs"/>
        </a:defRPr>
      </a:lvl2pPr>
      <a:lvl3pPr marL="5086350" algn="l" defTabSz="5086350" rtl="0" eaLnBrk="1" latinLnBrk="0" hangingPunct="1">
        <a:defRPr sz="10000" kern="1200">
          <a:solidFill>
            <a:schemeClr val="tx1"/>
          </a:solidFill>
          <a:latin typeface="+mn-lt"/>
          <a:ea typeface="+mn-ea"/>
          <a:cs typeface="+mn-cs"/>
        </a:defRPr>
      </a:lvl3pPr>
      <a:lvl4pPr marL="7629525" algn="l" defTabSz="5086350" rtl="0" eaLnBrk="1" latinLnBrk="0" hangingPunct="1">
        <a:defRPr sz="10000" kern="1200">
          <a:solidFill>
            <a:schemeClr val="tx1"/>
          </a:solidFill>
          <a:latin typeface="+mn-lt"/>
          <a:ea typeface="+mn-ea"/>
          <a:cs typeface="+mn-cs"/>
        </a:defRPr>
      </a:lvl4pPr>
      <a:lvl5pPr marL="10172700" algn="l" defTabSz="5086350" rtl="0" eaLnBrk="1" latinLnBrk="0" hangingPunct="1">
        <a:defRPr sz="10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15875" algn="l" defTabSz="5086350" rtl="0" eaLnBrk="1" latinLnBrk="0" hangingPunct="1">
        <a:defRPr sz="10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59050" algn="l" defTabSz="5086350" rtl="0" eaLnBrk="1" latinLnBrk="0" hangingPunct="1">
        <a:defRPr sz="10000" kern="1200">
          <a:solidFill>
            <a:schemeClr val="tx1"/>
          </a:solidFill>
          <a:latin typeface="+mn-lt"/>
          <a:ea typeface="+mn-ea"/>
          <a:cs typeface="+mn-cs"/>
        </a:defRPr>
      </a:lvl7pPr>
      <a:lvl8pPr marL="17802225" algn="l" defTabSz="5086350" rtl="0" eaLnBrk="1" latinLnBrk="0" hangingPunct="1">
        <a:defRPr sz="10000" kern="1200">
          <a:solidFill>
            <a:schemeClr val="tx1"/>
          </a:solidFill>
          <a:latin typeface="+mn-lt"/>
          <a:ea typeface="+mn-ea"/>
          <a:cs typeface="+mn-cs"/>
        </a:defRPr>
      </a:lvl8pPr>
      <a:lvl9pPr marL="20345400" algn="l" defTabSz="5086350" rtl="0" eaLnBrk="1" latinLnBrk="0" hangingPunct="1">
        <a:defRPr sz="10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8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6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1.png"/><Relationship Id="rId5" Type="http://schemas.openxmlformats.org/officeDocument/2006/relationships/image" Target="../media/image4.png"/><Relationship Id="rId15" Type="http://schemas.openxmlformats.org/officeDocument/2006/relationships/image" Target="../media/image2.emf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openxmlformats.org/officeDocument/2006/relationships/image" Target="../media/image9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oleObject" Target="../embeddings/oleObject1.bin"/><Relationship Id="rId22" Type="http://schemas.openxmlformats.org/officeDocument/2006/relationships/image" Target="../media/image19.png"/><Relationship Id="rId27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126"/>
          <p:cNvSpPr>
            <a:spLocks noChangeArrowheads="1"/>
          </p:cNvSpPr>
          <p:nvPr/>
        </p:nvSpPr>
        <p:spPr bwMode="auto">
          <a:xfrm>
            <a:off x="-225425" y="0"/>
            <a:ext cx="51206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fr-FR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4" name="Rectangle 6"/>
          <p:cNvSpPr txBox="1">
            <a:spLocks noChangeArrowheads="1"/>
          </p:cNvSpPr>
          <p:nvPr/>
        </p:nvSpPr>
        <p:spPr bwMode="auto">
          <a:xfrm>
            <a:off x="33629232" y="33568947"/>
            <a:ext cx="14725650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lnSpc>
                <a:spcPct val="90000"/>
              </a:lnSpc>
              <a:defRPr/>
            </a:pPr>
            <a:r>
              <a:rPr lang="en-US" altLang="fr-FR" sz="4000" b="1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S. OLIVIER</a:t>
            </a:r>
            <a:r>
              <a:rPr lang="fr-FR" altLang="fr-FR" sz="4000" b="1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altLang="fr-FR" sz="4000" i="1" kern="0" dirty="0">
                <a:latin typeface="Century Gothic" panose="020B0502020202020204" pitchFamily="34" charset="0"/>
              </a:rPr>
              <a:t>CEA DAM  DIF, F-91297</a:t>
            </a:r>
            <a:endParaRPr lang="fr-FR" sz="4000" i="1" dirty="0">
              <a:latin typeface="Century" panose="02040604050505020304" pitchFamily="18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altLang="fr-FR" sz="4000" i="1" kern="0" dirty="0">
                <a:latin typeface="Century Gothic" panose="020B0502020202020204" pitchFamily="34" charset="0"/>
              </a:rPr>
              <a:t>F-91297 </a:t>
            </a:r>
            <a:r>
              <a:rPr lang="en-US" altLang="fr-FR" sz="4000" i="1" kern="0" dirty="0" err="1">
                <a:latin typeface="Century Gothic" panose="020B0502020202020204" pitchFamily="34" charset="0"/>
              </a:rPr>
              <a:t>Arpajon</a:t>
            </a:r>
            <a:r>
              <a:rPr lang="en-US" altLang="fr-FR" sz="4000" i="1" kern="0" dirty="0">
                <a:latin typeface="Century Gothic" panose="020B0502020202020204" pitchFamily="34" charset="0"/>
              </a:rPr>
              <a:t>, France, </a:t>
            </a:r>
            <a:r>
              <a:rPr lang="en-US" altLang="fr-FR" sz="4000" b="1" kern="0" dirty="0">
                <a:latin typeface="Century Gothic" panose="020B0502020202020204" pitchFamily="34" charset="0"/>
              </a:rPr>
              <a:t>serge.olivier@cea.fr</a:t>
            </a:r>
          </a:p>
        </p:txBody>
      </p:sp>
      <p:sp>
        <p:nvSpPr>
          <p:cNvPr id="13335" name="AutoShape 120"/>
          <p:cNvSpPr>
            <a:spLocks noChangeArrowheads="1"/>
          </p:cNvSpPr>
          <p:nvPr/>
        </p:nvSpPr>
        <p:spPr bwMode="auto">
          <a:xfrm>
            <a:off x="15905068" y="1875151"/>
            <a:ext cx="17056100" cy="1179158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1800" dirty="0">
                <a:solidFill>
                  <a:schemeClr val="tx1"/>
                </a:solidFill>
                <a:latin typeface="Arial" charset="0"/>
              </a:rPr>
              <a:t>  </a:t>
            </a:r>
          </a:p>
        </p:txBody>
      </p:sp>
      <p:sp>
        <p:nvSpPr>
          <p:cNvPr id="13338" name="Text Box 490"/>
          <p:cNvSpPr txBox="1">
            <a:spLocks noChangeArrowheads="1"/>
          </p:cNvSpPr>
          <p:nvPr/>
        </p:nvSpPr>
        <p:spPr bwMode="auto">
          <a:xfrm>
            <a:off x="16101918" y="2165296"/>
            <a:ext cx="1063625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altLang="fr-FR" sz="3000" b="1" u="sng" dirty="0">
                <a:solidFill>
                  <a:schemeClr val="bg1"/>
                </a:solidFill>
                <a:latin typeface="Century Gothic" pitchFamily="34" charset="0"/>
              </a:rPr>
              <a:t>Devices under test:</a:t>
            </a:r>
          </a:p>
          <a:p>
            <a:pPr algn="just" eaLnBrk="1" hangingPunct="1">
              <a:defRPr/>
            </a:pPr>
            <a:endParaRPr lang="en-US" altLang="fr-FR" sz="2800" b="1" dirty="0">
              <a:solidFill>
                <a:schemeClr val="bg1"/>
              </a:solidFill>
              <a:latin typeface="Century Gothic" pitchFamily="34" charset="0"/>
            </a:endParaRPr>
          </a:p>
          <a:p>
            <a:pPr marL="457200" indent="-45720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altLang="fr-FR" sz="2800" b="1" dirty="0">
                <a:solidFill>
                  <a:schemeClr val="bg1"/>
                </a:solidFill>
                <a:latin typeface="Century Gothic" pitchFamily="34" charset="0"/>
              </a:rPr>
              <a:t>One </a:t>
            </a:r>
            <a:r>
              <a:rPr lang="en-US" altLang="fr-FR" sz="2800" b="1" dirty="0" err="1">
                <a:solidFill>
                  <a:schemeClr val="bg1"/>
                </a:solidFill>
                <a:latin typeface="Century Gothic" pitchFamily="34" charset="0"/>
              </a:rPr>
              <a:t>microbarometer</a:t>
            </a:r>
            <a:r>
              <a:rPr lang="en-US" altLang="fr-FR" sz="2800" b="1" dirty="0">
                <a:solidFill>
                  <a:schemeClr val="bg1"/>
                </a:solidFill>
                <a:latin typeface="Century Gothic" pitchFamily="34" charset="0"/>
              </a:rPr>
              <a:t> MB2005</a:t>
            </a:r>
          </a:p>
          <a:p>
            <a:pPr algn="just" eaLnBrk="1" hangingPunct="1">
              <a:defRPr/>
            </a:pPr>
            <a:endParaRPr lang="en-US" altLang="fr-FR" sz="2800" b="1" dirty="0">
              <a:solidFill>
                <a:schemeClr val="bg1"/>
              </a:solidFill>
              <a:latin typeface="Century Gothic" pitchFamily="34" charset="0"/>
            </a:endParaRPr>
          </a:p>
          <a:p>
            <a:pPr marL="457200" indent="-45720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altLang="fr-FR" sz="2800" b="1" dirty="0">
                <a:solidFill>
                  <a:schemeClr val="bg1"/>
                </a:solidFill>
                <a:latin typeface="Century Gothic" pitchFamily="34" charset="0"/>
              </a:rPr>
              <a:t>Six optical </a:t>
            </a:r>
            <a:r>
              <a:rPr lang="en-US" altLang="fr-FR" sz="2800" b="1" dirty="0" err="1">
                <a:solidFill>
                  <a:schemeClr val="bg1"/>
                </a:solidFill>
                <a:latin typeface="Century Gothic" pitchFamily="34" charset="0"/>
              </a:rPr>
              <a:t>microbarometers</a:t>
            </a:r>
            <a:r>
              <a:rPr lang="en-US" altLang="fr-FR" sz="2800" b="1" dirty="0">
                <a:solidFill>
                  <a:schemeClr val="bg1"/>
                </a:solidFill>
                <a:latin typeface="Century Gothic" pitchFamily="34" charset="0"/>
              </a:rPr>
              <a:t>:</a:t>
            </a:r>
          </a:p>
          <a:p>
            <a:pPr algn="just" eaLnBrk="1" hangingPunct="1">
              <a:buClr>
                <a:srgbClr val="0066FF"/>
              </a:buClr>
              <a:buFont typeface="Wingdings" pitchFamily="2" charset="2"/>
              <a:buNone/>
              <a:defRPr/>
            </a:pPr>
            <a:r>
              <a:rPr lang="en-US" altLang="fr-FR" sz="2800" b="1" dirty="0">
                <a:solidFill>
                  <a:schemeClr val="bg1"/>
                </a:solidFill>
                <a:latin typeface="Century Gothic" pitchFamily="34" charset="0"/>
              </a:rPr>
              <a:t>       </a:t>
            </a:r>
            <a:r>
              <a:rPr lang="en-US" altLang="fr-FR" sz="2800" b="1" dirty="0" err="1">
                <a:solidFill>
                  <a:schemeClr val="bg1"/>
                </a:solidFill>
                <a:latin typeface="Century Gothic" pitchFamily="34" charset="0"/>
              </a:rPr>
              <a:t>Optogeo</a:t>
            </a:r>
            <a:r>
              <a:rPr lang="en-US" altLang="fr-FR" sz="2800" b="1" dirty="0">
                <a:solidFill>
                  <a:schemeClr val="bg1"/>
                </a:solidFill>
                <a:latin typeface="Century Gothic" pitchFamily="34" charset="0"/>
              </a:rPr>
              <a:t> 1, </a:t>
            </a:r>
            <a:r>
              <a:rPr lang="en-US" altLang="fr-FR" sz="2800" b="1" dirty="0" err="1">
                <a:solidFill>
                  <a:schemeClr val="bg1"/>
                </a:solidFill>
                <a:latin typeface="Century Gothic" pitchFamily="34" charset="0"/>
              </a:rPr>
              <a:t>Optogeo</a:t>
            </a:r>
            <a:r>
              <a:rPr lang="en-US" altLang="fr-FR" sz="2800" b="1" dirty="0">
                <a:solidFill>
                  <a:schemeClr val="bg1"/>
                </a:solidFill>
                <a:latin typeface="Century Gothic" pitchFamily="34" charset="0"/>
              </a:rPr>
              <a:t> 2 and </a:t>
            </a:r>
            <a:r>
              <a:rPr lang="en-US" altLang="fr-FR" sz="2800" b="1" dirty="0" err="1">
                <a:solidFill>
                  <a:schemeClr val="bg1"/>
                </a:solidFill>
                <a:latin typeface="Century Gothic" pitchFamily="34" charset="0"/>
              </a:rPr>
              <a:t>Optogeo</a:t>
            </a:r>
            <a:r>
              <a:rPr lang="en-US" altLang="fr-FR" sz="2800" b="1" dirty="0">
                <a:solidFill>
                  <a:schemeClr val="bg1"/>
                </a:solidFill>
                <a:latin typeface="Century Gothic" pitchFamily="34" charset="0"/>
              </a:rPr>
              <a:t> 3 used a MB3     </a:t>
            </a:r>
          </a:p>
          <a:p>
            <a:pPr algn="just" eaLnBrk="1" hangingPunct="1">
              <a:buClr>
                <a:srgbClr val="0066FF"/>
              </a:buClr>
              <a:buFont typeface="Wingdings" pitchFamily="2" charset="2"/>
              <a:buNone/>
              <a:defRPr/>
            </a:pPr>
            <a:r>
              <a:rPr lang="en-US" altLang="fr-FR" sz="2800" b="1" dirty="0">
                <a:solidFill>
                  <a:schemeClr val="bg1"/>
                </a:solidFill>
                <a:latin typeface="Century Gothic" pitchFamily="34" charset="0"/>
              </a:rPr>
              <a:t>       aneroid capsule with the corresponding sensitivity</a:t>
            </a:r>
          </a:p>
          <a:p>
            <a:pPr algn="just" eaLnBrk="1" hangingPunct="1">
              <a:buClr>
                <a:srgbClr val="0066FF"/>
              </a:buClr>
              <a:buFont typeface="Wingdings" pitchFamily="2" charset="2"/>
              <a:buNone/>
              <a:defRPr/>
            </a:pPr>
            <a:r>
              <a:rPr lang="en-US" altLang="fr-FR" sz="2800" b="1" dirty="0">
                <a:solidFill>
                  <a:schemeClr val="bg1"/>
                </a:solidFill>
                <a:latin typeface="Century Gothic" pitchFamily="34" charset="0"/>
              </a:rPr>
              <a:t>       </a:t>
            </a:r>
            <a:r>
              <a:rPr lang="en-US" altLang="fr-FR" sz="2800" b="1" dirty="0" err="1">
                <a:solidFill>
                  <a:schemeClr val="bg1"/>
                </a:solidFill>
                <a:latin typeface="Century Gothic" pitchFamily="34" charset="0"/>
              </a:rPr>
              <a:t>Optogeo</a:t>
            </a:r>
            <a:r>
              <a:rPr lang="en-US" altLang="fr-FR" sz="2800" b="1" dirty="0">
                <a:solidFill>
                  <a:schemeClr val="bg1"/>
                </a:solidFill>
                <a:latin typeface="Century Gothic" pitchFamily="34" charset="0"/>
              </a:rPr>
              <a:t> 4, </a:t>
            </a:r>
            <a:r>
              <a:rPr lang="en-US" altLang="fr-FR" sz="2800" b="1" dirty="0" err="1">
                <a:solidFill>
                  <a:schemeClr val="bg1"/>
                </a:solidFill>
                <a:latin typeface="Century Gothic" pitchFamily="34" charset="0"/>
              </a:rPr>
              <a:t>Optogeo</a:t>
            </a:r>
            <a:r>
              <a:rPr lang="en-US" altLang="fr-FR" sz="2800" b="1" dirty="0">
                <a:solidFill>
                  <a:schemeClr val="bg1"/>
                </a:solidFill>
                <a:latin typeface="Century Gothic" pitchFamily="34" charset="0"/>
              </a:rPr>
              <a:t> 5 and </a:t>
            </a:r>
            <a:r>
              <a:rPr lang="en-US" altLang="fr-FR" sz="2800" b="1" dirty="0" err="1">
                <a:solidFill>
                  <a:schemeClr val="bg1"/>
                </a:solidFill>
                <a:latin typeface="Century Gothic" pitchFamily="34" charset="0"/>
              </a:rPr>
              <a:t>Optogeo</a:t>
            </a:r>
            <a:r>
              <a:rPr lang="en-US" altLang="fr-FR" sz="2800" b="1" dirty="0">
                <a:solidFill>
                  <a:schemeClr val="bg1"/>
                </a:solidFill>
                <a:latin typeface="Century Gothic" pitchFamily="34" charset="0"/>
              </a:rPr>
              <a:t> 6 used a MB2005     </a:t>
            </a:r>
          </a:p>
          <a:p>
            <a:pPr algn="just" eaLnBrk="1" hangingPunct="1">
              <a:buClr>
                <a:srgbClr val="0066FF"/>
              </a:buClr>
              <a:buFont typeface="Wingdings" pitchFamily="2" charset="2"/>
              <a:buNone/>
              <a:defRPr/>
            </a:pPr>
            <a:r>
              <a:rPr lang="en-US" altLang="fr-FR" sz="2800" b="1" dirty="0">
                <a:solidFill>
                  <a:schemeClr val="bg1"/>
                </a:solidFill>
                <a:latin typeface="Century Gothic" pitchFamily="34" charset="0"/>
              </a:rPr>
              <a:t>       aneroid capsule with the corresponding sensitivity</a:t>
            </a:r>
          </a:p>
        </p:txBody>
      </p:sp>
      <p:pic>
        <p:nvPicPr>
          <p:cNvPr id="13337" name="Picture 487" descr="Coherence Optogeo1e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3980" y="6597596"/>
            <a:ext cx="9209088" cy="4225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97" descr="DSP Optogeo1et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0"/>
          <a:stretch>
            <a:fillRect/>
          </a:stretch>
        </p:blipFill>
        <p:spPr bwMode="auto">
          <a:xfrm>
            <a:off x="26720705" y="7394521"/>
            <a:ext cx="6157913" cy="2986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9" name="Picture 498" descr="DSP Optogeo3et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0"/>
          <a:stretch>
            <a:fillRect/>
          </a:stretch>
        </p:blipFill>
        <p:spPr bwMode="auto">
          <a:xfrm>
            <a:off x="26720705" y="4559246"/>
            <a:ext cx="6157913" cy="2986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40" name="Picture 496" descr="DSP Optogeo5et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0"/>
          <a:stretch>
            <a:fillRect/>
          </a:stretch>
        </p:blipFill>
        <p:spPr bwMode="auto">
          <a:xfrm>
            <a:off x="26720705" y="1949396"/>
            <a:ext cx="6157913" cy="2986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41" name="Picture 500" descr="Bruit Optoge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0"/>
          <a:stretch>
            <a:fillRect/>
          </a:stretch>
        </p:blipFill>
        <p:spPr bwMode="auto">
          <a:xfrm>
            <a:off x="26720705" y="10545709"/>
            <a:ext cx="6157913" cy="2986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42" name="Text Box 501"/>
          <p:cNvSpPr txBox="1">
            <a:spLocks noChangeArrowheads="1"/>
          </p:cNvSpPr>
          <p:nvPr/>
        </p:nvSpPr>
        <p:spPr bwMode="auto">
          <a:xfrm>
            <a:off x="16101918" y="11191821"/>
            <a:ext cx="962342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3000" b="1" u="sng" dirty="0">
                <a:solidFill>
                  <a:schemeClr val="bg1"/>
                </a:solidFill>
                <a:latin typeface="Century Gothic" pitchFamily="34" charset="0"/>
              </a:rPr>
              <a:t>PSD &amp; coherency</a:t>
            </a:r>
            <a:r>
              <a:rPr lang="en-US" altLang="fr-FR" sz="3000" b="1" dirty="0">
                <a:solidFill>
                  <a:schemeClr val="bg1"/>
                </a:solidFill>
                <a:latin typeface="Century Gothic" pitchFamily="34" charset="0"/>
              </a:rPr>
              <a:t>: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3000" b="1" dirty="0">
                <a:solidFill>
                  <a:schemeClr val="bg1"/>
                </a:solidFill>
                <a:latin typeface="Century Gothic" pitchFamily="34" charset="0"/>
              </a:rPr>
              <a:t>good agreement. </a:t>
            </a:r>
            <a:r>
              <a:rPr lang="en-US" altLang="fr-FR" sz="3000" b="1" dirty="0" err="1">
                <a:solidFill>
                  <a:schemeClr val="bg1"/>
                </a:solidFill>
                <a:latin typeface="Century Gothic" pitchFamily="34" charset="0"/>
              </a:rPr>
              <a:t>Optogeo</a:t>
            </a:r>
            <a:r>
              <a:rPr lang="en-US" altLang="fr-FR" sz="3000" b="1" dirty="0">
                <a:solidFill>
                  <a:schemeClr val="bg1"/>
                </a:solidFill>
                <a:latin typeface="Century Gothic" pitchFamily="34" charset="0"/>
              </a:rPr>
              <a:t> sensitivity is OK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fr-FR" sz="3000" b="1" dirty="0">
              <a:solidFill>
                <a:schemeClr val="bg1"/>
              </a:solidFill>
              <a:latin typeface="Century Gothic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3000" b="1" u="sng" dirty="0">
                <a:solidFill>
                  <a:schemeClr val="bg1"/>
                </a:solidFill>
                <a:latin typeface="Century Gothic" pitchFamily="34" charset="0"/>
              </a:rPr>
              <a:t>Noise evaluation</a:t>
            </a:r>
            <a:r>
              <a:rPr lang="en-US" altLang="fr-FR" sz="3000" b="1" dirty="0">
                <a:solidFill>
                  <a:schemeClr val="bg1"/>
                </a:solidFill>
                <a:latin typeface="Century Gothic" pitchFamily="34" charset="0"/>
              </a:rPr>
              <a:t>: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3000" b="1" dirty="0">
                <a:solidFill>
                  <a:schemeClr val="bg1"/>
                </a:solidFill>
                <a:latin typeface="Century Gothic" pitchFamily="34" charset="0"/>
              </a:rPr>
              <a:t>better than MB2005 for all the bandwidth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15905068" y="775015"/>
            <a:ext cx="17056100" cy="1100137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344" name="Rectangle 183"/>
          <p:cNvSpPr>
            <a:spLocks noChangeArrowheads="1"/>
          </p:cNvSpPr>
          <p:nvPr/>
        </p:nvSpPr>
        <p:spPr bwMode="auto">
          <a:xfrm>
            <a:off x="15905068" y="775015"/>
            <a:ext cx="17143412" cy="11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endParaRPr lang="en-US" altLang="fr-FR" sz="5400" b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r>
              <a:rPr lang="en-US" altLang="fr-FR" sz="5400" b="1" dirty="0">
                <a:solidFill>
                  <a:schemeClr val="tx1"/>
                </a:solidFill>
                <a:latin typeface="Century Gothic" pitchFamily="34" charset="0"/>
              </a:rPr>
              <a:t>Comparison with MB2005</a:t>
            </a:r>
          </a:p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endParaRPr lang="en-US" altLang="fr-FR" sz="5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3345" name="AutoShape 120"/>
          <p:cNvSpPr>
            <a:spLocks noChangeArrowheads="1"/>
          </p:cNvSpPr>
          <p:nvPr/>
        </p:nvSpPr>
        <p:spPr bwMode="auto">
          <a:xfrm>
            <a:off x="468375" y="21621205"/>
            <a:ext cx="14786858" cy="1556257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altLang="fr-FR"/>
          </a:p>
        </p:txBody>
      </p:sp>
      <p:sp>
        <p:nvSpPr>
          <p:cNvPr id="13349" name="Text Box 465"/>
          <p:cNvSpPr txBox="1">
            <a:spLocks noChangeArrowheads="1"/>
          </p:cNvSpPr>
          <p:nvPr/>
        </p:nvSpPr>
        <p:spPr bwMode="auto">
          <a:xfrm>
            <a:off x="1643188" y="22770271"/>
            <a:ext cx="26276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800" b="1" dirty="0">
                <a:solidFill>
                  <a:schemeClr val="bg1"/>
                </a:solidFill>
                <a:latin typeface="Century Gothic" pitchFamily="34" charset="0"/>
              </a:rPr>
              <a:t>First prototype</a:t>
            </a:r>
          </a:p>
        </p:txBody>
      </p:sp>
      <p:sp>
        <p:nvSpPr>
          <p:cNvPr id="13350" name="Text Box 467"/>
          <p:cNvSpPr txBox="1">
            <a:spLocks noChangeArrowheads="1"/>
          </p:cNvSpPr>
          <p:nvPr/>
        </p:nvSpPr>
        <p:spPr bwMode="auto">
          <a:xfrm>
            <a:off x="7325660" y="24951745"/>
            <a:ext cx="23907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800" b="1" dirty="0">
                <a:solidFill>
                  <a:schemeClr val="bg1"/>
                </a:solidFill>
                <a:latin typeface="Century Gothic" pitchFamily="34" charset="0"/>
              </a:rPr>
              <a:t>Optical area</a:t>
            </a:r>
          </a:p>
        </p:txBody>
      </p:sp>
      <p:sp>
        <p:nvSpPr>
          <p:cNvPr id="13351" name="Text Box 473"/>
          <p:cNvSpPr txBox="1">
            <a:spLocks noChangeArrowheads="1"/>
          </p:cNvSpPr>
          <p:nvPr/>
        </p:nvSpPr>
        <p:spPr bwMode="auto">
          <a:xfrm>
            <a:off x="7200912" y="30207407"/>
            <a:ext cx="264795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800" b="1" dirty="0" err="1">
                <a:solidFill>
                  <a:schemeClr val="bg1"/>
                </a:solidFill>
                <a:latin typeface="Century Gothic" pitchFamily="34" charset="0"/>
              </a:rPr>
              <a:t>Interferometer</a:t>
            </a:r>
            <a:endParaRPr lang="fr-FR" altLang="fr-FR" sz="28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3352" name="Text Box 474"/>
          <p:cNvSpPr txBox="1">
            <a:spLocks noChangeArrowheads="1"/>
          </p:cNvSpPr>
          <p:nvPr/>
        </p:nvSpPr>
        <p:spPr bwMode="auto">
          <a:xfrm>
            <a:off x="7987518" y="28844572"/>
            <a:ext cx="1074738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800" b="1" dirty="0" err="1">
                <a:solidFill>
                  <a:schemeClr val="bg1"/>
                </a:solidFill>
                <a:latin typeface="Century Gothic" pitchFamily="34" charset="0"/>
              </a:rPr>
              <a:t>Fiber</a:t>
            </a:r>
            <a:endParaRPr lang="fr-FR" altLang="fr-FR" sz="2800" b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800" b="1" dirty="0" err="1">
                <a:solidFill>
                  <a:schemeClr val="bg1"/>
                </a:solidFill>
                <a:latin typeface="Century Gothic" pitchFamily="34" charset="0"/>
              </a:rPr>
              <a:t>optic</a:t>
            </a:r>
            <a:endParaRPr lang="fr-FR" altLang="fr-FR" sz="28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3355" name="Text Box 472"/>
          <p:cNvSpPr txBox="1">
            <a:spLocks noChangeArrowheads="1"/>
          </p:cNvSpPr>
          <p:nvPr/>
        </p:nvSpPr>
        <p:spPr bwMode="auto">
          <a:xfrm>
            <a:off x="7735900" y="30954719"/>
            <a:ext cx="1577975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800" b="1" dirty="0" err="1">
                <a:solidFill>
                  <a:schemeClr val="bg1"/>
                </a:solidFill>
                <a:latin typeface="Century Gothic" pitchFamily="34" charset="0"/>
              </a:rPr>
              <a:t>Aneroid</a:t>
            </a:r>
            <a:endParaRPr lang="fr-FR" altLang="fr-FR" sz="2800" b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800" b="1" dirty="0">
                <a:solidFill>
                  <a:schemeClr val="bg1"/>
                </a:solidFill>
                <a:latin typeface="Century Gothic" pitchFamily="34" charset="0"/>
              </a:rPr>
              <a:t>capsule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485493" y="21622784"/>
            <a:ext cx="14777587" cy="109159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358" name="Rectangle 183"/>
          <p:cNvSpPr>
            <a:spLocks noChangeArrowheads="1"/>
          </p:cNvSpPr>
          <p:nvPr/>
        </p:nvSpPr>
        <p:spPr bwMode="auto">
          <a:xfrm>
            <a:off x="485493" y="21647579"/>
            <a:ext cx="14589950" cy="103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endParaRPr lang="en-US" altLang="fr-FR" sz="5400" b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r>
              <a:rPr lang="en-US" altLang="fr-FR" sz="5400" b="1" dirty="0">
                <a:solidFill>
                  <a:schemeClr val="tx1"/>
                </a:solidFill>
                <a:latin typeface="Century Gothic" pitchFamily="34" charset="0"/>
              </a:rPr>
              <a:t>2 prototypes</a:t>
            </a:r>
          </a:p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endParaRPr lang="en-US" altLang="fr-FR" sz="5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406" name="AutoShape 120"/>
          <p:cNvSpPr>
            <a:spLocks noChangeArrowheads="1"/>
          </p:cNvSpPr>
          <p:nvPr/>
        </p:nvSpPr>
        <p:spPr bwMode="auto">
          <a:xfrm>
            <a:off x="468375" y="9806720"/>
            <a:ext cx="14794705" cy="11280645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fr-FR" sz="1800"/>
          </a:p>
        </p:txBody>
      </p:sp>
      <p:sp>
        <p:nvSpPr>
          <p:cNvPr id="13364" name="Rectangle 364"/>
          <p:cNvSpPr>
            <a:spLocks noChangeArrowheads="1"/>
          </p:cNvSpPr>
          <p:nvPr/>
        </p:nvSpPr>
        <p:spPr bwMode="auto">
          <a:xfrm>
            <a:off x="2241268" y="11502040"/>
            <a:ext cx="11564937" cy="4429125"/>
          </a:xfrm>
          <a:prstGeom prst="rect">
            <a:avLst/>
          </a:prstGeom>
          <a:solidFill>
            <a:schemeClr val="tx1">
              <a:lumMod val="75000"/>
            </a:schemeClr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sp>
        <p:nvSpPr>
          <p:cNvPr id="13361" name="Rectangle 365"/>
          <p:cNvSpPr>
            <a:spLocks noChangeArrowheads="1"/>
          </p:cNvSpPr>
          <p:nvPr/>
        </p:nvSpPr>
        <p:spPr bwMode="auto">
          <a:xfrm>
            <a:off x="2511143" y="12511690"/>
            <a:ext cx="7156450" cy="2865437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3362" name="Text Box 366"/>
          <p:cNvSpPr txBox="1">
            <a:spLocks noChangeArrowheads="1"/>
          </p:cNvSpPr>
          <p:nvPr/>
        </p:nvSpPr>
        <p:spPr bwMode="auto">
          <a:xfrm>
            <a:off x="2241268" y="11502040"/>
            <a:ext cx="11520487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3200" b="1">
                <a:solidFill>
                  <a:schemeClr val="tx1"/>
                </a:solidFill>
                <a:latin typeface="Century Gothic" pitchFamily="34" charset="0"/>
              </a:rPr>
              <a:t>Digital microbarometer</a:t>
            </a:r>
            <a:endParaRPr lang="fr-FR" altLang="fr-FR" sz="3200" b="1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3363" name="Text Box 367"/>
          <p:cNvSpPr txBox="1">
            <a:spLocks noChangeArrowheads="1"/>
          </p:cNvSpPr>
          <p:nvPr/>
        </p:nvSpPr>
        <p:spPr bwMode="auto">
          <a:xfrm>
            <a:off x="2592105" y="12568840"/>
            <a:ext cx="7015163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2800" b="1">
                <a:solidFill>
                  <a:srgbClr val="C0C0C0"/>
                </a:solidFill>
                <a:latin typeface="Century Gothic" pitchFamily="34" charset="0"/>
              </a:rPr>
              <a:t>Analog microbarometer</a:t>
            </a:r>
            <a:endParaRPr lang="fr-FR" altLang="fr-FR" sz="2800" b="1">
              <a:solidFill>
                <a:srgbClr val="C0C0C0"/>
              </a:solidFill>
              <a:latin typeface="Century Gothic" pitchFamily="34" charset="0"/>
            </a:endParaRPr>
          </a:p>
        </p:txBody>
      </p:sp>
      <p:sp>
        <p:nvSpPr>
          <p:cNvPr id="2416" name="Text Box 368"/>
          <p:cNvSpPr txBox="1">
            <a:spLocks noChangeArrowheads="1"/>
          </p:cNvSpPr>
          <p:nvPr/>
        </p:nvSpPr>
        <p:spPr bwMode="auto">
          <a:xfrm>
            <a:off x="10621680" y="13718190"/>
            <a:ext cx="2825750" cy="781050"/>
          </a:xfrm>
          <a:prstGeom prst="rect">
            <a:avLst/>
          </a:prstGeom>
          <a:ln>
            <a:solidFill>
              <a:schemeClr val="accent2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tIns="118800"/>
          <a:lstStyle/>
          <a:p>
            <a:pPr algn="ctr">
              <a:defRPr/>
            </a:pPr>
            <a:r>
              <a:rPr lang="en-US" altLang="fr-FR" sz="2800" b="1" dirty="0">
                <a:latin typeface="Century Gothic" panose="020B0502020202020204" pitchFamily="34" charset="0"/>
              </a:rPr>
              <a:t>Digitizer</a:t>
            </a:r>
            <a:endParaRPr lang="fr-FR" altLang="fr-FR" sz="2800" b="1" dirty="0">
              <a:latin typeface="Century Gothic" panose="020B0502020202020204" pitchFamily="34" charset="0"/>
            </a:endParaRPr>
          </a:p>
        </p:txBody>
      </p:sp>
      <p:sp>
        <p:nvSpPr>
          <p:cNvPr id="2417" name="Text Box 369"/>
          <p:cNvSpPr txBox="1">
            <a:spLocks noChangeArrowheads="1"/>
          </p:cNvSpPr>
          <p:nvPr/>
        </p:nvSpPr>
        <p:spPr bwMode="auto">
          <a:xfrm>
            <a:off x="2893730" y="13588015"/>
            <a:ext cx="2289175" cy="1041400"/>
          </a:xfrm>
          <a:prstGeom prst="rect">
            <a:avLst/>
          </a:prstGeom>
          <a:ln>
            <a:solidFill>
              <a:schemeClr val="accent2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altLang="fr-FR" sz="2800" b="1" dirty="0">
                <a:latin typeface="Century Gothic" panose="020B0502020202020204" pitchFamily="34" charset="0"/>
              </a:rPr>
              <a:t>Mechanical transducer</a:t>
            </a:r>
            <a:endParaRPr lang="fr-FR" altLang="fr-FR" sz="2800" b="1" dirty="0">
              <a:latin typeface="Century Gothic" panose="020B0502020202020204" pitchFamily="34" charset="0"/>
            </a:endParaRPr>
          </a:p>
        </p:txBody>
      </p:sp>
      <p:sp>
        <p:nvSpPr>
          <p:cNvPr id="2418" name="Text Box 370"/>
          <p:cNvSpPr txBox="1">
            <a:spLocks noChangeArrowheads="1"/>
          </p:cNvSpPr>
          <p:nvPr/>
        </p:nvSpPr>
        <p:spPr bwMode="auto">
          <a:xfrm>
            <a:off x="6651343" y="13588015"/>
            <a:ext cx="2290762" cy="1041400"/>
          </a:xfrm>
          <a:prstGeom prst="rect">
            <a:avLst/>
          </a:prstGeom>
          <a:ln>
            <a:solidFill>
              <a:schemeClr val="accent2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altLang="fr-FR" sz="2800" b="1">
                <a:latin typeface="Century Gothic" panose="020B0502020202020204" pitchFamily="34" charset="0"/>
              </a:rPr>
              <a:t>Movement transducer</a:t>
            </a:r>
            <a:endParaRPr lang="fr-FR" altLang="fr-FR" sz="2800" b="1">
              <a:latin typeface="Century Gothic" panose="020B0502020202020204" pitchFamily="34" charset="0"/>
            </a:endParaRPr>
          </a:p>
        </p:txBody>
      </p:sp>
      <p:sp>
        <p:nvSpPr>
          <p:cNvPr id="13367" name="AutoShape 371"/>
          <p:cNvSpPr>
            <a:spLocks noChangeArrowheads="1"/>
          </p:cNvSpPr>
          <p:nvPr/>
        </p:nvSpPr>
        <p:spPr bwMode="auto">
          <a:xfrm>
            <a:off x="5182905" y="13935677"/>
            <a:ext cx="1431925" cy="374650"/>
          </a:xfrm>
          <a:prstGeom prst="notchedRightArrow">
            <a:avLst>
              <a:gd name="adj1" fmla="val 50000"/>
              <a:gd name="adj2" fmla="val 95551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368" name="AutoShape 372"/>
          <p:cNvSpPr>
            <a:spLocks noChangeArrowheads="1"/>
          </p:cNvSpPr>
          <p:nvPr/>
        </p:nvSpPr>
        <p:spPr bwMode="auto">
          <a:xfrm>
            <a:off x="8905593" y="13935677"/>
            <a:ext cx="1716087" cy="374650"/>
          </a:xfrm>
          <a:prstGeom prst="notchedRightArrow">
            <a:avLst>
              <a:gd name="adj1" fmla="val 50000"/>
              <a:gd name="adj2" fmla="val 114513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369" name="AutoShape 385"/>
          <p:cNvSpPr>
            <a:spLocks noChangeArrowheads="1"/>
          </p:cNvSpPr>
          <p:nvPr/>
        </p:nvSpPr>
        <p:spPr bwMode="auto">
          <a:xfrm>
            <a:off x="799818" y="13951552"/>
            <a:ext cx="2116137" cy="406400"/>
          </a:xfrm>
          <a:prstGeom prst="notchedRightArrow">
            <a:avLst>
              <a:gd name="adj1" fmla="val 50000"/>
              <a:gd name="adj2" fmla="val 130176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370" name="Text Box 386"/>
          <p:cNvSpPr txBox="1">
            <a:spLocks noChangeArrowheads="1"/>
          </p:cNvSpPr>
          <p:nvPr/>
        </p:nvSpPr>
        <p:spPr bwMode="auto">
          <a:xfrm>
            <a:off x="350555" y="13411802"/>
            <a:ext cx="20701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fr-FR" sz="2800" b="1">
                <a:solidFill>
                  <a:schemeClr val="accent2"/>
                </a:solidFill>
                <a:latin typeface="Century Gothic" pitchFamily="34" charset="0"/>
              </a:rPr>
              <a:t>Pressure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fr-FR" sz="2800" b="1">
                <a:solidFill>
                  <a:schemeClr val="accent2"/>
                </a:solidFill>
                <a:latin typeface="Century Gothic" pitchFamily="34" charset="0"/>
              </a:rPr>
              <a:t>variation</a:t>
            </a:r>
            <a:endParaRPr lang="fr-FR" altLang="fr-FR" sz="2800" b="1">
              <a:solidFill>
                <a:schemeClr val="accent2"/>
              </a:solidFill>
              <a:latin typeface="Century Gothic" pitchFamily="34" charset="0"/>
            </a:endParaRPr>
          </a:p>
        </p:txBody>
      </p:sp>
      <p:sp>
        <p:nvSpPr>
          <p:cNvPr id="13371" name="Text Box 387"/>
          <p:cNvSpPr txBox="1">
            <a:spLocks noChangeArrowheads="1"/>
          </p:cNvSpPr>
          <p:nvPr/>
        </p:nvSpPr>
        <p:spPr bwMode="auto">
          <a:xfrm>
            <a:off x="4535205" y="12840302"/>
            <a:ext cx="3106738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fr-FR" sz="2800" b="1">
                <a:solidFill>
                  <a:schemeClr val="accent2"/>
                </a:solidFill>
                <a:latin typeface="Century Gothic" pitchFamily="34" charset="0"/>
              </a:rPr>
              <a:t>Displacement</a:t>
            </a:r>
            <a:endParaRPr lang="fr-FR" altLang="fr-FR" sz="2800" b="1">
              <a:solidFill>
                <a:schemeClr val="accent2"/>
              </a:solidFill>
              <a:latin typeface="Century Gothic" pitchFamily="34" charset="0"/>
            </a:endParaRPr>
          </a:p>
        </p:txBody>
      </p:sp>
      <p:sp>
        <p:nvSpPr>
          <p:cNvPr id="13372" name="Text Box 388"/>
          <p:cNvSpPr txBox="1">
            <a:spLocks noChangeArrowheads="1"/>
          </p:cNvSpPr>
          <p:nvPr/>
        </p:nvSpPr>
        <p:spPr bwMode="auto">
          <a:xfrm>
            <a:off x="8757955" y="13395927"/>
            <a:ext cx="20701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fr-FR" sz="2800" b="1">
                <a:solidFill>
                  <a:schemeClr val="accent2"/>
                </a:solidFill>
                <a:latin typeface="Century Gothic" pitchFamily="34" charset="0"/>
              </a:rPr>
              <a:t>Analog voltage</a:t>
            </a:r>
            <a:endParaRPr lang="fr-FR" altLang="fr-FR" sz="2800" b="1">
              <a:solidFill>
                <a:schemeClr val="accent2"/>
              </a:solidFill>
              <a:latin typeface="Century Gothic" pitchFamily="34" charset="0"/>
            </a:endParaRPr>
          </a:p>
        </p:txBody>
      </p:sp>
      <p:sp>
        <p:nvSpPr>
          <p:cNvPr id="13373" name="AutoShape 389"/>
          <p:cNvSpPr>
            <a:spLocks noChangeArrowheads="1"/>
          </p:cNvSpPr>
          <p:nvPr/>
        </p:nvSpPr>
        <p:spPr bwMode="auto">
          <a:xfrm>
            <a:off x="13447430" y="13951552"/>
            <a:ext cx="1709738" cy="374650"/>
          </a:xfrm>
          <a:prstGeom prst="notchedRightArrow">
            <a:avLst>
              <a:gd name="adj1" fmla="val 50000"/>
              <a:gd name="adj2" fmla="val 114089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374" name="Text Box 390"/>
          <p:cNvSpPr txBox="1">
            <a:spLocks noChangeArrowheads="1"/>
          </p:cNvSpPr>
          <p:nvPr/>
        </p:nvSpPr>
        <p:spPr bwMode="auto">
          <a:xfrm>
            <a:off x="13487838" y="13414262"/>
            <a:ext cx="20701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fr-FR" sz="2800" b="1" dirty="0">
                <a:solidFill>
                  <a:schemeClr val="accent2"/>
                </a:solidFill>
                <a:latin typeface="Century Gothic" pitchFamily="34" charset="0"/>
              </a:rPr>
              <a:t>Digital data</a:t>
            </a:r>
            <a:endParaRPr lang="fr-FR" altLang="fr-FR" sz="2800" b="1" dirty="0">
              <a:solidFill>
                <a:schemeClr val="accent2"/>
              </a:solidFill>
              <a:latin typeface="Century Gothic" pitchFamily="34" charset="0"/>
            </a:endParaRPr>
          </a:p>
        </p:txBody>
      </p:sp>
      <p:sp>
        <p:nvSpPr>
          <p:cNvPr id="13375" name="Rectangle 183"/>
          <p:cNvSpPr>
            <a:spLocks noChangeArrowheads="1"/>
          </p:cNvSpPr>
          <p:nvPr/>
        </p:nvSpPr>
        <p:spPr bwMode="auto">
          <a:xfrm>
            <a:off x="1025243" y="20085652"/>
            <a:ext cx="7065962" cy="124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endParaRPr lang="en-US" altLang="fr-FR" sz="3600" b="1">
              <a:solidFill>
                <a:schemeClr val="accent1"/>
              </a:solidFill>
              <a:latin typeface="Century Gothic" pitchFamily="34" charset="0"/>
            </a:endParaRPr>
          </a:p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r>
              <a:rPr lang="fr-FR" altLang="fr-FR" sz="3600" b="1">
                <a:solidFill>
                  <a:schemeClr val="accent1"/>
                </a:solidFill>
                <a:latin typeface="Century Gothic" pitchFamily="34" charset="0"/>
              </a:rPr>
              <a:t>Current microbarometer</a:t>
            </a:r>
            <a:endParaRPr lang="en-US" altLang="fr-FR" sz="3600" b="1">
              <a:solidFill>
                <a:schemeClr val="accent1"/>
              </a:solidFill>
              <a:latin typeface="Century Gothic" pitchFamily="34" charset="0"/>
            </a:endParaRPr>
          </a:p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endParaRPr lang="en-US" altLang="fr-FR" sz="3600" b="1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13376" name="Rectangle 183"/>
          <p:cNvSpPr>
            <a:spLocks noChangeArrowheads="1"/>
          </p:cNvSpPr>
          <p:nvPr/>
        </p:nvSpPr>
        <p:spPr bwMode="auto">
          <a:xfrm>
            <a:off x="7686393" y="20085652"/>
            <a:ext cx="7065962" cy="124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endParaRPr lang="en-US" altLang="fr-FR" sz="3600" b="1" dirty="0">
              <a:solidFill>
                <a:schemeClr val="accent1"/>
              </a:solidFill>
              <a:latin typeface="Century Gothic" pitchFamily="34" charset="0"/>
            </a:endParaRPr>
          </a:p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r>
              <a:rPr lang="fr-FR" altLang="fr-FR" sz="3600" b="1" dirty="0">
                <a:solidFill>
                  <a:schemeClr val="accent1"/>
                </a:solidFill>
                <a:latin typeface="Century Gothic" pitchFamily="34" charset="0"/>
              </a:rPr>
              <a:t>Optical </a:t>
            </a:r>
            <a:r>
              <a:rPr lang="fr-FR" altLang="fr-FR" sz="3600" b="1" dirty="0" err="1">
                <a:solidFill>
                  <a:schemeClr val="accent1"/>
                </a:solidFill>
                <a:latin typeface="Century Gothic" pitchFamily="34" charset="0"/>
              </a:rPr>
              <a:t>microbarometer</a:t>
            </a:r>
            <a:endParaRPr lang="en-US" altLang="fr-FR" sz="3600" b="1" dirty="0">
              <a:solidFill>
                <a:schemeClr val="accent1"/>
              </a:solidFill>
              <a:latin typeface="Century Gothic" pitchFamily="34" charset="0"/>
            </a:endParaRPr>
          </a:p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endParaRPr lang="en-US" altLang="fr-FR" sz="3600" b="1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5492" y="9799774"/>
            <a:ext cx="14762163" cy="1151403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378" name="Rectangle 183"/>
          <p:cNvSpPr>
            <a:spLocks noChangeArrowheads="1"/>
          </p:cNvSpPr>
          <p:nvPr/>
        </p:nvSpPr>
        <p:spPr bwMode="auto">
          <a:xfrm>
            <a:off x="485493" y="9811352"/>
            <a:ext cx="14806612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endParaRPr lang="en-US" altLang="fr-FR" sz="5400" b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r>
              <a:rPr lang="en-US" altLang="fr-FR" sz="5400" b="1" dirty="0" err="1">
                <a:solidFill>
                  <a:schemeClr val="bg1"/>
                </a:solidFill>
                <a:latin typeface="Century Gothic" pitchFamily="34" charset="0"/>
              </a:rPr>
              <a:t>Microbarometer</a:t>
            </a:r>
            <a:r>
              <a:rPr lang="en-US" altLang="fr-FR" sz="5400" b="1" dirty="0">
                <a:solidFill>
                  <a:schemeClr val="bg1"/>
                </a:solidFill>
                <a:latin typeface="Century Gothic" pitchFamily="34" charset="0"/>
              </a:rPr>
              <a:t> principle</a:t>
            </a:r>
          </a:p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endParaRPr lang="en-US" altLang="fr-FR" sz="5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3466" name="Text Box 395"/>
          <p:cNvSpPr txBox="1">
            <a:spLocks noChangeArrowheads="1"/>
          </p:cNvSpPr>
          <p:nvPr/>
        </p:nvSpPr>
        <p:spPr bwMode="auto">
          <a:xfrm>
            <a:off x="3010690" y="18721789"/>
            <a:ext cx="3243223" cy="45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800" b="1" dirty="0" err="1">
                <a:solidFill>
                  <a:schemeClr val="tx1"/>
                </a:solidFill>
                <a:latin typeface="Century Gothic" pitchFamily="34" charset="0"/>
              </a:rPr>
              <a:t>Aneroid</a:t>
            </a:r>
            <a:endParaRPr lang="fr-FR" altLang="fr-FR" sz="2800" b="1" dirty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800" b="1" dirty="0">
                <a:solidFill>
                  <a:schemeClr val="tx1"/>
                </a:solidFill>
                <a:latin typeface="Century Gothic" pitchFamily="34" charset="0"/>
              </a:rPr>
              <a:t>capsule</a:t>
            </a:r>
          </a:p>
        </p:txBody>
      </p:sp>
      <p:sp>
        <p:nvSpPr>
          <p:cNvPr id="13467" name="Text Box 397"/>
          <p:cNvSpPr txBox="1">
            <a:spLocks noChangeArrowheads="1"/>
          </p:cNvSpPr>
          <p:nvPr/>
        </p:nvSpPr>
        <p:spPr bwMode="auto">
          <a:xfrm>
            <a:off x="220380" y="17305502"/>
            <a:ext cx="2881275" cy="45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800" b="1">
                <a:solidFill>
                  <a:schemeClr val="accent2"/>
                </a:solidFill>
                <a:latin typeface="Century Gothic" pitchFamily="34" charset="0"/>
              </a:rPr>
              <a:t>LVDT or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800" b="1">
                <a:solidFill>
                  <a:schemeClr val="accent2"/>
                </a:solidFill>
                <a:latin typeface="Century Gothic" pitchFamily="34" charset="0"/>
              </a:rPr>
              <a:t>Magnet-coil</a:t>
            </a:r>
          </a:p>
        </p:txBody>
      </p:sp>
      <p:sp>
        <p:nvSpPr>
          <p:cNvPr id="13468" name="Freeform 410"/>
          <p:cNvSpPr>
            <a:spLocks/>
          </p:cNvSpPr>
          <p:nvPr/>
        </p:nvSpPr>
        <p:spPr bwMode="auto">
          <a:xfrm>
            <a:off x="3474713" y="18418827"/>
            <a:ext cx="2346295" cy="1801763"/>
          </a:xfrm>
          <a:custGeom>
            <a:avLst/>
            <a:gdLst>
              <a:gd name="T0" fmla="*/ 0 w 1980"/>
              <a:gd name="T1" fmla="*/ 2147483647 h 1440"/>
              <a:gd name="T2" fmla="*/ 2147483647 w 1980"/>
              <a:gd name="T3" fmla="*/ 2147483647 h 1440"/>
              <a:gd name="T4" fmla="*/ 0 w 1980"/>
              <a:gd name="T5" fmla="*/ 2147483647 h 1440"/>
              <a:gd name="T6" fmla="*/ 2147483647 w 1980"/>
              <a:gd name="T7" fmla="*/ 2147483647 h 1440"/>
              <a:gd name="T8" fmla="*/ 0 w 1980"/>
              <a:gd name="T9" fmla="*/ 2147483647 h 1440"/>
              <a:gd name="T10" fmla="*/ 2147483647 w 1980"/>
              <a:gd name="T11" fmla="*/ 2147483647 h 1440"/>
              <a:gd name="T12" fmla="*/ 0 w 1980"/>
              <a:gd name="T13" fmla="*/ 2147483647 h 1440"/>
              <a:gd name="T14" fmla="*/ 2147483647 w 1980"/>
              <a:gd name="T15" fmla="*/ 2147483647 h 1440"/>
              <a:gd name="T16" fmla="*/ 0 w 1980"/>
              <a:gd name="T17" fmla="*/ 0 h 1440"/>
              <a:gd name="T18" fmla="*/ 2147483647 w 1980"/>
              <a:gd name="T19" fmla="*/ 0 h 1440"/>
              <a:gd name="T20" fmla="*/ 2147483647 w 1980"/>
              <a:gd name="T21" fmla="*/ 2147483647 h 1440"/>
              <a:gd name="T22" fmla="*/ 2147483647 w 1980"/>
              <a:gd name="T23" fmla="*/ 2147483647 h 1440"/>
              <a:gd name="T24" fmla="*/ 2147483647 w 1980"/>
              <a:gd name="T25" fmla="*/ 2147483647 h 1440"/>
              <a:gd name="T26" fmla="*/ 2147483647 w 1980"/>
              <a:gd name="T27" fmla="*/ 2147483647 h 1440"/>
              <a:gd name="T28" fmla="*/ 2147483647 w 1980"/>
              <a:gd name="T29" fmla="*/ 2147483647 h 1440"/>
              <a:gd name="T30" fmla="*/ 2147483647 w 1980"/>
              <a:gd name="T31" fmla="*/ 2147483647 h 1440"/>
              <a:gd name="T32" fmla="*/ 2147483647 w 1980"/>
              <a:gd name="T33" fmla="*/ 2147483647 h 1440"/>
              <a:gd name="T34" fmla="*/ 2147483647 w 1980"/>
              <a:gd name="T35" fmla="*/ 2147483647 h 1440"/>
              <a:gd name="T36" fmla="*/ 0 w 1980"/>
              <a:gd name="T37" fmla="*/ 2147483647 h 144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980" h="1440">
                <a:moveTo>
                  <a:pt x="0" y="1440"/>
                </a:moveTo>
                <a:lnTo>
                  <a:pt x="360" y="1260"/>
                </a:lnTo>
                <a:lnTo>
                  <a:pt x="0" y="1080"/>
                </a:lnTo>
                <a:lnTo>
                  <a:pt x="360" y="900"/>
                </a:lnTo>
                <a:lnTo>
                  <a:pt x="0" y="720"/>
                </a:lnTo>
                <a:lnTo>
                  <a:pt x="360" y="540"/>
                </a:lnTo>
                <a:lnTo>
                  <a:pt x="0" y="360"/>
                </a:lnTo>
                <a:lnTo>
                  <a:pt x="360" y="180"/>
                </a:lnTo>
                <a:lnTo>
                  <a:pt x="0" y="0"/>
                </a:lnTo>
                <a:lnTo>
                  <a:pt x="1980" y="0"/>
                </a:lnTo>
                <a:lnTo>
                  <a:pt x="1620" y="180"/>
                </a:lnTo>
                <a:lnTo>
                  <a:pt x="1980" y="360"/>
                </a:lnTo>
                <a:lnTo>
                  <a:pt x="1620" y="540"/>
                </a:lnTo>
                <a:lnTo>
                  <a:pt x="1980" y="720"/>
                </a:lnTo>
                <a:lnTo>
                  <a:pt x="1620" y="900"/>
                </a:lnTo>
                <a:lnTo>
                  <a:pt x="1980" y="1080"/>
                </a:lnTo>
                <a:lnTo>
                  <a:pt x="1620" y="1260"/>
                </a:lnTo>
                <a:lnTo>
                  <a:pt x="1980" y="1440"/>
                </a:lnTo>
                <a:lnTo>
                  <a:pt x="0" y="1440"/>
                </a:lnTo>
                <a:close/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469" name="Rectangle 411"/>
          <p:cNvSpPr>
            <a:spLocks noChangeArrowheads="1"/>
          </p:cNvSpPr>
          <p:nvPr/>
        </p:nvSpPr>
        <p:spPr bwMode="auto">
          <a:xfrm>
            <a:off x="3047680" y="16518540"/>
            <a:ext cx="3200359" cy="370205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470" name="Rectangle 412"/>
          <p:cNvSpPr>
            <a:spLocks noChangeArrowheads="1"/>
          </p:cNvSpPr>
          <p:nvPr/>
        </p:nvSpPr>
        <p:spPr bwMode="auto">
          <a:xfrm>
            <a:off x="6248039" y="18418827"/>
            <a:ext cx="852477" cy="514789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471" name="Rectangle 413"/>
          <p:cNvSpPr>
            <a:spLocks noChangeArrowheads="1"/>
          </p:cNvSpPr>
          <p:nvPr/>
        </p:nvSpPr>
        <p:spPr bwMode="auto">
          <a:xfrm>
            <a:off x="2195204" y="18418827"/>
            <a:ext cx="852476" cy="514789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472" name="Rectangle 414"/>
          <p:cNvSpPr>
            <a:spLocks noChangeArrowheads="1"/>
          </p:cNvSpPr>
          <p:nvPr/>
        </p:nvSpPr>
        <p:spPr bwMode="auto">
          <a:xfrm>
            <a:off x="3771571" y="16549328"/>
            <a:ext cx="1844651" cy="1545600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8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3484" name="Rectangle 414"/>
          <p:cNvSpPr>
            <a:spLocks noChangeArrowheads="1"/>
          </p:cNvSpPr>
          <p:nvPr/>
        </p:nvSpPr>
        <p:spPr bwMode="auto">
          <a:xfrm>
            <a:off x="4274803" y="16874459"/>
            <a:ext cx="836601" cy="1544368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800">
              <a:solidFill>
                <a:schemeClr val="accent2"/>
              </a:solidFill>
              <a:latin typeface="Arial" charset="0"/>
            </a:endParaRPr>
          </a:p>
        </p:txBody>
      </p:sp>
      <p:cxnSp>
        <p:nvCxnSpPr>
          <p:cNvPr id="176" name="Connecteur droit avec flèche 175"/>
          <p:cNvCxnSpPr/>
          <p:nvPr/>
        </p:nvCxnSpPr>
        <p:spPr bwMode="auto">
          <a:xfrm flipH="1">
            <a:off x="2622268" y="17647252"/>
            <a:ext cx="1539875" cy="0"/>
          </a:xfrm>
          <a:prstGeom prst="straightConnector1">
            <a:avLst/>
          </a:prstGeom>
          <a:ln w="57150">
            <a:solidFill>
              <a:schemeClr val="accent2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Connecteur droit avec flèche 176"/>
          <p:cNvCxnSpPr/>
          <p:nvPr/>
        </p:nvCxnSpPr>
        <p:spPr bwMode="auto">
          <a:xfrm flipH="1">
            <a:off x="5182905" y="14629415"/>
            <a:ext cx="2614613" cy="2111375"/>
          </a:xfrm>
          <a:prstGeom prst="straightConnector1">
            <a:avLst/>
          </a:prstGeom>
          <a:ln w="76200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Connecteur droit avec flèche 177"/>
          <p:cNvCxnSpPr>
            <a:stCxn id="2418" idx="2"/>
          </p:cNvCxnSpPr>
          <p:nvPr/>
        </p:nvCxnSpPr>
        <p:spPr bwMode="auto">
          <a:xfrm>
            <a:off x="7797518" y="14629415"/>
            <a:ext cx="2563812" cy="2111375"/>
          </a:xfrm>
          <a:prstGeom prst="straightConnector1">
            <a:avLst/>
          </a:prstGeom>
          <a:ln w="76200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68375" y="9799774"/>
            <a:ext cx="1193455" cy="11514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89" name="Rectangle 188"/>
          <p:cNvSpPr/>
          <p:nvPr/>
        </p:nvSpPr>
        <p:spPr>
          <a:xfrm>
            <a:off x="468376" y="21621205"/>
            <a:ext cx="1147159" cy="10945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190" name="Rectangle 189"/>
          <p:cNvSpPr/>
          <p:nvPr/>
        </p:nvSpPr>
        <p:spPr>
          <a:xfrm>
            <a:off x="15905068" y="775014"/>
            <a:ext cx="1174750" cy="11001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13397" name="ZoneTexte 27"/>
          <p:cNvSpPr txBox="1">
            <a:spLocks noChangeArrowheads="1"/>
          </p:cNvSpPr>
          <p:nvPr/>
        </p:nvSpPr>
        <p:spPr bwMode="auto">
          <a:xfrm>
            <a:off x="45910564" y="33692694"/>
            <a:ext cx="47783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3200" dirty="0" err="1">
                <a:solidFill>
                  <a:schemeClr val="tx1"/>
                </a:solidFill>
                <a:latin typeface="Arial" charset="0"/>
              </a:rPr>
              <a:t>project</a:t>
            </a:r>
            <a:r>
              <a:rPr lang="fr-FR" altLang="fr-FR" sz="32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altLang="fr-FR" sz="3200" dirty="0" err="1">
                <a:solidFill>
                  <a:schemeClr val="tx1"/>
                </a:solidFill>
                <a:latin typeface="Arial" charset="0"/>
              </a:rPr>
              <a:t>funded</a:t>
            </a:r>
            <a:r>
              <a:rPr lang="fr-FR" altLang="fr-FR" sz="3200" dirty="0">
                <a:solidFill>
                  <a:schemeClr val="tx1"/>
                </a:solidFill>
                <a:latin typeface="Arial" charset="0"/>
              </a:rPr>
              <a:t> by</a:t>
            </a:r>
          </a:p>
        </p:txBody>
      </p:sp>
      <p:sp>
        <p:nvSpPr>
          <p:cNvPr id="152" name="Rectangle 6"/>
          <p:cNvSpPr txBox="1">
            <a:spLocks noChangeArrowheads="1"/>
          </p:cNvSpPr>
          <p:nvPr/>
        </p:nvSpPr>
        <p:spPr bwMode="auto">
          <a:xfrm>
            <a:off x="33681862" y="35117336"/>
            <a:ext cx="14624050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lnSpc>
                <a:spcPct val="90000"/>
              </a:lnSpc>
              <a:defRPr/>
            </a:pPr>
            <a:r>
              <a:rPr lang="en-US" altLang="fr-FR" sz="4000" b="1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A. HUE, N. OLIVIER, S. LE MALLET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altLang="fr-FR" sz="4000" i="1" kern="0" dirty="0">
                <a:latin typeface="Century Gothic" panose="020B0502020202020204" pitchFamily="34" charset="0"/>
              </a:rPr>
              <a:t>SEISMO WAVE, </a:t>
            </a:r>
            <a:r>
              <a:rPr lang="en-US" altLang="fr-FR" sz="4000" i="1" kern="0" dirty="0" err="1">
                <a:latin typeface="Century Gothic" panose="020B0502020202020204" pitchFamily="34" charset="0"/>
              </a:rPr>
              <a:t>Lannion</a:t>
            </a:r>
            <a:r>
              <a:rPr lang="en-US" altLang="fr-FR" sz="4000" i="1" kern="0" dirty="0">
                <a:latin typeface="Century Gothic" panose="020B0502020202020204" pitchFamily="34" charset="0"/>
              </a:rPr>
              <a:t>, France,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altLang="fr-FR" sz="4000" b="1" kern="0" dirty="0">
                <a:latin typeface="Century Gothic" panose="020B0502020202020204" pitchFamily="34" charset="0"/>
              </a:rPr>
              <a:t>www.seismowave.com</a:t>
            </a:r>
          </a:p>
        </p:txBody>
      </p:sp>
      <p:pic>
        <p:nvPicPr>
          <p:cNvPr id="13400" name="Picture 165" descr="DGA_DCN_Brest Converti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3058" y="34525123"/>
            <a:ext cx="1712913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01" name="AutoShape 120"/>
          <p:cNvSpPr>
            <a:spLocks noChangeArrowheads="1"/>
          </p:cNvSpPr>
          <p:nvPr/>
        </p:nvSpPr>
        <p:spPr bwMode="auto">
          <a:xfrm>
            <a:off x="15927443" y="14253592"/>
            <a:ext cx="17033725" cy="122539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fr-FR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15924268" y="14221842"/>
            <a:ext cx="17036900" cy="12160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403" name="Rectangle 183"/>
          <p:cNvSpPr>
            <a:spLocks noChangeArrowheads="1"/>
          </p:cNvSpPr>
          <p:nvPr/>
        </p:nvSpPr>
        <p:spPr bwMode="auto">
          <a:xfrm>
            <a:off x="17634005" y="14326617"/>
            <a:ext cx="14762163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endParaRPr lang="en-US" altLang="fr-FR" sz="5400" b="1">
              <a:solidFill>
                <a:schemeClr val="bg1"/>
              </a:solidFill>
              <a:latin typeface="Century Gothic" pitchFamily="34" charset="0"/>
            </a:endParaRPr>
          </a:p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r>
              <a:rPr lang="en-US" altLang="fr-FR" sz="5400" b="1">
                <a:solidFill>
                  <a:schemeClr val="tx1"/>
                </a:solidFill>
                <a:latin typeface="Century Gothic" pitchFamily="34" charset="0"/>
              </a:rPr>
              <a:t>Effects of temperature</a:t>
            </a:r>
          </a:p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endParaRPr lang="en-US" altLang="fr-FR" sz="5400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15927443" y="14217596"/>
            <a:ext cx="1271587" cy="1220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4</a:t>
            </a:r>
          </a:p>
        </p:txBody>
      </p:sp>
      <p:pic>
        <p:nvPicPr>
          <p:cNvPr id="13405" name="Imag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2830" y="18570004"/>
            <a:ext cx="6705600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06" name="Imag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7280" y="21765642"/>
            <a:ext cx="6707188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07" name="Picture 17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0818" y="21692617"/>
            <a:ext cx="3355975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08" name="Picture 17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4468" y="18631917"/>
            <a:ext cx="3362325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09" name="AutoShape 120"/>
          <p:cNvSpPr>
            <a:spLocks noChangeArrowheads="1"/>
          </p:cNvSpPr>
          <p:nvPr/>
        </p:nvSpPr>
        <p:spPr bwMode="auto">
          <a:xfrm>
            <a:off x="15917125" y="28230184"/>
            <a:ext cx="17044044" cy="895359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fr-FR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410" name="Text Box 519"/>
          <p:cNvSpPr txBox="1">
            <a:spLocks noChangeArrowheads="1"/>
          </p:cNvSpPr>
          <p:nvPr/>
        </p:nvSpPr>
        <p:spPr bwMode="auto">
          <a:xfrm>
            <a:off x="16161599" y="28307972"/>
            <a:ext cx="16540162" cy="286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fr-FR" sz="3000" b="1" u="sng">
                <a:solidFill>
                  <a:schemeClr val="bg1"/>
                </a:solidFill>
                <a:latin typeface="Century Gothic" pitchFamily="34" charset="0"/>
              </a:rPr>
              <a:t>Axial deformation</a:t>
            </a:r>
            <a:r>
              <a:rPr lang="en-US" altLang="fr-FR" sz="3000" b="1">
                <a:solidFill>
                  <a:schemeClr val="bg1"/>
                </a:solidFill>
                <a:latin typeface="Century Gothic" pitchFamily="34" charset="0"/>
              </a:rPr>
              <a:t>: measurement principle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fr-FR" sz="3000" b="1" u="sng">
                <a:solidFill>
                  <a:schemeClr val="bg1"/>
                </a:solidFill>
                <a:latin typeface="Century Gothic" pitchFamily="34" charset="0"/>
              </a:rPr>
              <a:t>Transversal deformation</a:t>
            </a:r>
            <a:r>
              <a:rPr lang="en-US" altLang="fr-FR" sz="3000" b="1">
                <a:solidFill>
                  <a:schemeClr val="bg1"/>
                </a:solidFill>
                <a:latin typeface="Century Gothic" pitchFamily="34" charset="0"/>
              </a:rPr>
              <a:t>: due to symmetrical errors during manufacturing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fr-FR" sz="3000" b="1" u="sng">
                <a:solidFill>
                  <a:schemeClr val="bg1"/>
                </a:solidFill>
                <a:latin typeface="Century Gothic" pitchFamily="34" charset="0"/>
              </a:rPr>
              <a:t>Risk</a:t>
            </a:r>
            <a:r>
              <a:rPr lang="en-US" altLang="fr-FR" sz="3000" b="1">
                <a:solidFill>
                  <a:schemeClr val="bg1"/>
                </a:solidFill>
                <a:latin typeface="Century Gothic" pitchFamily="34" charset="0"/>
              </a:rPr>
              <a:t>: misalignment due to transversal deformation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fr-FR" sz="3000" b="1" u="sng">
                <a:solidFill>
                  <a:schemeClr val="bg1"/>
                </a:solidFill>
                <a:latin typeface="Century Gothic" pitchFamily="34" charset="0"/>
              </a:rPr>
              <a:t>Measurement</a:t>
            </a:r>
            <a:r>
              <a:rPr lang="en-US" altLang="fr-FR" sz="3000" b="1">
                <a:solidFill>
                  <a:schemeClr val="bg1"/>
                </a:solidFill>
                <a:latin typeface="Century Gothic" pitchFamily="34" charset="0"/>
              </a:rPr>
              <a:t>: Observation of Optical beam intensity variation with altitude</a:t>
            </a:r>
          </a:p>
        </p:txBody>
      </p:sp>
      <p:graphicFrame>
        <p:nvGraphicFramePr>
          <p:cNvPr id="13411" name="Object 5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771563"/>
              </p:ext>
            </p:extLst>
          </p:nvPr>
        </p:nvGraphicFramePr>
        <p:xfrm>
          <a:off x="23519661" y="30828922"/>
          <a:ext cx="9215438" cy="477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3" name="Graphique" r:id="rId14" imgW="10201259" imgH="4857723" progId="Excel.Chart.8">
                  <p:embed/>
                </p:oleObj>
              </mc:Choice>
              <mc:Fallback>
                <p:oleObj name="Graphique" r:id="rId14" imgW="10201259" imgH="4857723" progId="Excel.Chart.8">
                  <p:embed/>
                  <p:pic>
                    <p:nvPicPr>
                      <p:cNvPr id="0" name="Object 5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9661" y="30828922"/>
                        <a:ext cx="9215438" cy="477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2" name="Rectangle 181"/>
          <p:cNvSpPr/>
          <p:nvPr/>
        </p:nvSpPr>
        <p:spPr>
          <a:xfrm>
            <a:off x="15913949" y="27104647"/>
            <a:ext cx="17047219" cy="12160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413" name="Rectangle 183"/>
          <p:cNvSpPr>
            <a:spLocks noChangeArrowheads="1"/>
          </p:cNvSpPr>
          <p:nvPr/>
        </p:nvSpPr>
        <p:spPr bwMode="auto">
          <a:xfrm>
            <a:off x="17623686" y="27209422"/>
            <a:ext cx="14762163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endParaRPr lang="en-US" altLang="fr-FR" sz="5400" b="1">
              <a:solidFill>
                <a:schemeClr val="bg1"/>
              </a:solidFill>
              <a:latin typeface="Century Gothic" pitchFamily="34" charset="0"/>
            </a:endParaRPr>
          </a:p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r>
              <a:rPr lang="en-US" altLang="fr-FR" sz="5400" b="1">
                <a:solidFill>
                  <a:schemeClr val="tx1"/>
                </a:solidFill>
                <a:latin typeface="Century Gothic" pitchFamily="34" charset="0"/>
              </a:rPr>
              <a:t>Effects of altitude</a:t>
            </a:r>
          </a:p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endParaRPr lang="en-US" altLang="fr-FR" sz="5400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3414" name="AutoShape 120"/>
          <p:cNvSpPr>
            <a:spLocks noChangeArrowheads="1"/>
          </p:cNvSpPr>
          <p:nvPr/>
        </p:nvSpPr>
        <p:spPr bwMode="auto">
          <a:xfrm>
            <a:off x="33524398" y="775015"/>
            <a:ext cx="17146587" cy="1812734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fr-FR" sz="180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186" name="Rectangle 185"/>
          <p:cNvSpPr/>
          <p:nvPr/>
        </p:nvSpPr>
        <p:spPr>
          <a:xfrm>
            <a:off x="33521223" y="775016"/>
            <a:ext cx="17149762" cy="11001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7" name="Rectangle 183"/>
          <p:cNvSpPr>
            <a:spLocks noChangeArrowheads="1"/>
          </p:cNvSpPr>
          <p:nvPr/>
        </p:nvSpPr>
        <p:spPr bwMode="auto">
          <a:xfrm>
            <a:off x="35407173" y="775015"/>
            <a:ext cx="14762162" cy="11001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  <a:buClrTx/>
              <a:buFontTx/>
              <a:buNone/>
              <a:defRPr/>
            </a:pPr>
            <a:r>
              <a:rPr lang="en-US" altLang="fr-FR" sz="5400" b="1" dirty="0">
                <a:solidFill>
                  <a:schemeClr val="tx1"/>
                </a:solidFill>
                <a:latin typeface="Century Gothic" pitchFamily="34" charset="0"/>
              </a:rPr>
              <a:t>Final tests</a:t>
            </a:r>
          </a:p>
        </p:txBody>
      </p:sp>
      <p:sp>
        <p:nvSpPr>
          <p:cNvPr id="188" name="Rectangle 187"/>
          <p:cNvSpPr/>
          <p:nvPr/>
        </p:nvSpPr>
        <p:spPr>
          <a:xfrm>
            <a:off x="15917124" y="27136397"/>
            <a:ext cx="1271587" cy="11842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193" name="Rectangle 192"/>
          <p:cNvSpPr/>
          <p:nvPr/>
        </p:nvSpPr>
        <p:spPr>
          <a:xfrm>
            <a:off x="33521223" y="775016"/>
            <a:ext cx="1219200" cy="11001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6</a:t>
            </a:r>
          </a:p>
        </p:txBody>
      </p:sp>
      <p:grpSp>
        <p:nvGrpSpPr>
          <p:cNvPr id="13420" name="Groupe 181"/>
          <p:cNvGrpSpPr>
            <a:grpSpLocks/>
          </p:cNvGrpSpPr>
          <p:nvPr/>
        </p:nvGrpSpPr>
        <p:grpSpPr bwMode="auto">
          <a:xfrm>
            <a:off x="16274311" y="31233734"/>
            <a:ext cx="6557963" cy="3421063"/>
            <a:chOff x="35152013" y="23267988"/>
            <a:chExt cx="6558476" cy="3421062"/>
          </a:xfrm>
        </p:grpSpPr>
        <p:sp>
          <p:nvSpPr>
            <p:cNvPr id="13457" name="Freeform 538"/>
            <p:cNvSpPr>
              <a:spLocks/>
            </p:cNvSpPr>
            <p:nvPr/>
          </p:nvSpPr>
          <p:spPr bwMode="auto">
            <a:xfrm>
              <a:off x="36495038" y="24677688"/>
              <a:ext cx="2344737" cy="2000250"/>
            </a:xfrm>
            <a:custGeom>
              <a:avLst/>
              <a:gdLst>
                <a:gd name="T0" fmla="*/ 0 w 1980"/>
                <a:gd name="T1" fmla="*/ 2147483647 h 1440"/>
                <a:gd name="T2" fmla="*/ 2147483647 w 1980"/>
                <a:gd name="T3" fmla="*/ 2147483647 h 1440"/>
                <a:gd name="T4" fmla="*/ 0 w 1980"/>
                <a:gd name="T5" fmla="*/ 2147483647 h 1440"/>
                <a:gd name="T6" fmla="*/ 2147483647 w 1980"/>
                <a:gd name="T7" fmla="*/ 2147483647 h 1440"/>
                <a:gd name="T8" fmla="*/ 0 w 1980"/>
                <a:gd name="T9" fmla="*/ 2147483647 h 1440"/>
                <a:gd name="T10" fmla="*/ 2147483647 w 1980"/>
                <a:gd name="T11" fmla="*/ 2147483647 h 1440"/>
                <a:gd name="T12" fmla="*/ 0 w 1980"/>
                <a:gd name="T13" fmla="*/ 2147483647 h 1440"/>
                <a:gd name="T14" fmla="*/ 2147483647 w 1980"/>
                <a:gd name="T15" fmla="*/ 2147483647 h 1440"/>
                <a:gd name="T16" fmla="*/ 0 w 1980"/>
                <a:gd name="T17" fmla="*/ 0 h 1440"/>
                <a:gd name="T18" fmla="*/ 2147483647 w 1980"/>
                <a:gd name="T19" fmla="*/ 0 h 1440"/>
                <a:gd name="T20" fmla="*/ 2147483647 w 1980"/>
                <a:gd name="T21" fmla="*/ 2147483647 h 1440"/>
                <a:gd name="T22" fmla="*/ 2147483647 w 1980"/>
                <a:gd name="T23" fmla="*/ 2147483647 h 1440"/>
                <a:gd name="T24" fmla="*/ 2147483647 w 1980"/>
                <a:gd name="T25" fmla="*/ 2147483647 h 1440"/>
                <a:gd name="T26" fmla="*/ 2147483647 w 1980"/>
                <a:gd name="T27" fmla="*/ 2147483647 h 1440"/>
                <a:gd name="T28" fmla="*/ 2147483647 w 1980"/>
                <a:gd name="T29" fmla="*/ 2147483647 h 1440"/>
                <a:gd name="T30" fmla="*/ 2147483647 w 1980"/>
                <a:gd name="T31" fmla="*/ 2147483647 h 1440"/>
                <a:gd name="T32" fmla="*/ 2147483647 w 1980"/>
                <a:gd name="T33" fmla="*/ 2147483647 h 1440"/>
                <a:gd name="T34" fmla="*/ 2147483647 w 1980"/>
                <a:gd name="T35" fmla="*/ 2147483647 h 1440"/>
                <a:gd name="T36" fmla="*/ 0 w 1980"/>
                <a:gd name="T37" fmla="*/ 2147483647 h 14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980" h="1440">
                  <a:moveTo>
                    <a:pt x="0" y="1440"/>
                  </a:moveTo>
                  <a:lnTo>
                    <a:pt x="360" y="1260"/>
                  </a:lnTo>
                  <a:lnTo>
                    <a:pt x="0" y="1080"/>
                  </a:lnTo>
                  <a:lnTo>
                    <a:pt x="360" y="900"/>
                  </a:lnTo>
                  <a:lnTo>
                    <a:pt x="0" y="720"/>
                  </a:lnTo>
                  <a:lnTo>
                    <a:pt x="360" y="540"/>
                  </a:lnTo>
                  <a:lnTo>
                    <a:pt x="0" y="360"/>
                  </a:lnTo>
                  <a:lnTo>
                    <a:pt x="360" y="180"/>
                  </a:lnTo>
                  <a:lnTo>
                    <a:pt x="0" y="0"/>
                  </a:lnTo>
                  <a:lnTo>
                    <a:pt x="1980" y="0"/>
                  </a:lnTo>
                  <a:lnTo>
                    <a:pt x="1620" y="180"/>
                  </a:lnTo>
                  <a:lnTo>
                    <a:pt x="1980" y="360"/>
                  </a:lnTo>
                  <a:lnTo>
                    <a:pt x="1620" y="540"/>
                  </a:lnTo>
                  <a:lnTo>
                    <a:pt x="1980" y="720"/>
                  </a:lnTo>
                  <a:lnTo>
                    <a:pt x="1620" y="900"/>
                  </a:lnTo>
                  <a:lnTo>
                    <a:pt x="1980" y="1080"/>
                  </a:lnTo>
                  <a:lnTo>
                    <a:pt x="1620" y="1260"/>
                  </a:lnTo>
                  <a:lnTo>
                    <a:pt x="1980" y="1440"/>
                  </a:lnTo>
                  <a:lnTo>
                    <a:pt x="0" y="1440"/>
                  </a:lnTo>
                  <a:close/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58" name="Freeform 539"/>
            <p:cNvSpPr>
              <a:spLocks/>
            </p:cNvSpPr>
            <p:nvPr/>
          </p:nvSpPr>
          <p:spPr bwMode="auto">
            <a:xfrm>
              <a:off x="36495038" y="23942675"/>
              <a:ext cx="2789237" cy="2746375"/>
            </a:xfrm>
            <a:custGeom>
              <a:avLst/>
              <a:gdLst>
                <a:gd name="T0" fmla="*/ 0 w 1757"/>
                <a:gd name="T1" fmla="*/ 2147483647 h 1672"/>
                <a:gd name="T2" fmla="*/ 2147483647 w 1757"/>
                <a:gd name="T3" fmla="*/ 2147483647 h 1672"/>
                <a:gd name="T4" fmla="*/ 2147483647 w 1757"/>
                <a:gd name="T5" fmla="*/ 2147483647 h 1672"/>
                <a:gd name="T6" fmla="*/ 2147483647 w 1757"/>
                <a:gd name="T7" fmla="*/ 2147483647 h 1672"/>
                <a:gd name="T8" fmla="*/ 2147483647 w 1757"/>
                <a:gd name="T9" fmla="*/ 2147483647 h 1672"/>
                <a:gd name="T10" fmla="*/ 2147483647 w 1757"/>
                <a:gd name="T11" fmla="*/ 2147483647 h 1672"/>
                <a:gd name="T12" fmla="*/ 2147483647 w 1757"/>
                <a:gd name="T13" fmla="*/ 2147483647 h 1672"/>
                <a:gd name="T14" fmla="*/ 2147483647 w 1757"/>
                <a:gd name="T15" fmla="*/ 2147483647 h 1672"/>
                <a:gd name="T16" fmla="*/ 2147483647 w 1757"/>
                <a:gd name="T17" fmla="*/ 0 h 1672"/>
                <a:gd name="T18" fmla="*/ 2147483647 w 1757"/>
                <a:gd name="T19" fmla="*/ 2147483647 h 1672"/>
                <a:gd name="T20" fmla="*/ 2147483647 w 1757"/>
                <a:gd name="T21" fmla="*/ 2147483647 h 1672"/>
                <a:gd name="T22" fmla="*/ 2147483647 w 1757"/>
                <a:gd name="T23" fmla="*/ 2147483647 h 1672"/>
                <a:gd name="T24" fmla="*/ 2147483647 w 1757"/>
                <a:gd name="T25" fmla="*/ 2147483647 h 1672"/>
                <a:gd name="T26" fmla="*/ 2147483647 w 1757"/>
                <a:gd name="T27" fmla="*/ 2147483647 h 1672"/>
                <a:gd name="T28" fmla="*/ 2147483647 w 1757"/>
                <a:gd name="T29" fmla="*/ 2147483647 h 1672"/>
                <a:gd name="T30" fmla="*/ 2147483647 w 1757"/>
                <a:gd name="T31" fmla="*/ 2147483647 h 1672"/>
                <a:gd name="T32" fmla="*/ 2147483647 w 1757"/>
                <a:gd name="T33" fmla="*/ 2147483647 h 1672"/>
                <a:gd name="T34" fmla="*/ 2147483647 w 1757"/>
                <a:gd name="T35" fmla="*/ 2147483647 h 1672"/>
                <a:gd name="T36" fmla="*/ 0 w 1757"/>
                <a:gd name="T37" fmla="*/ 2147483647 h 16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757" h="1672">
                  <a:moveTo>
                    <a:pt x="0" y="1672"/>
                  </a:moveTo>
                  <a:lnTo>
                    <a:pt x="283" y="1474"/>
                  </a:lnTo>
                  <a:lnTo>
                    <a:pt x="28" y="1275"/>
                  </a:lnTo>
                  <a:lnTo>
                    <a:pt x="311" y="1077"/>
                  </a:lnTo>
                  <a:lnTo>
                    <a:pt x="56" y="879"/>
                  </a:lnTo>
                  <a:lnTo>
                    <a:pt x="425" y="623"/>
                  </a:lnTo>
                  <a:lnTo>
                    <a:pt x="226" y="397"/>
                  </a:lnTo>
                  <a:lnTo>
                    <a:pt x="595" y="226"/>
                  </a:lnTo>
                  <a:lnTo>
                    <a:pt x="453" y="0"/>
                  </a:lnTo>
                  <a:lnTo>
                    <a:pt x="1757" y="340"/>
                  </a:lnTo>
                  <a:lnTo>
                    <a:pt x="1417" y="510"/>
                  </a:lnTo>
                  <a:lnTo>
                    <a:pt x="1616" y="652"/>
                  </a:lnTo>
                  <a:lnTo>
                    <a:pt x="1304" y="822"/>
                  </a:lnTo>
                  <a:lnTo>
                    <a:pt x="1559" y="992"/>
                  </a:lnTo>
                  <a:lnTo>
                    <a:pt x="1247" y="1134"/>
                  </a:lnTo>
                  <a:lnTo>
                    <a:pt x="1502" y="1304"/>
                  </a:lnTo>
                  <a:lnTo>
                    <a:pt x="1219" y="1474"/>
                  </a:lnTo>
                  <a:lnTo>
                    <a:pt x="1474" y="1644"/>
                  </a:lnTo>
                  <a:lnTo>
                    <a:pt x="0" y="1672"/>
                  </a:lnTo>
                  <a:close/>
                </a:path>
              </a:pathLst>
            </a:custGeom>
            <a:noFill/>
            <a:ln w="38100" cmpd="sng">
              <a:solidFill>
                <a:srgbClr val="CC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59" name="Rectangle 540"/>
            <p:cNvSpPr>
              <a:spLocks noChangeArrowheads="1"/>
            </p:cNvSpPr>
            <p:nvPr/>
          </p:nvSpPr>
          <p:spPr bwMode="auto">
            <a:xfrm>
              <a:off x="37169883" y="24560213"/>
              <a:ext cx="944637" cy="115887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3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22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11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fr-FR" altLang="fr-FR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3460" name="Rectangle 541"/>
            <p:cNvSpPr>
              <a:spLocks noChangeArrowheads="1"/>
            </p:cNvSpPr>
            <p:nvPr/>
          </p:nvSpPr>
          <p:spPr bwMode="auto">
            <a:xfrm rot="1040707">
              <a:off x="37814459" y="24099838"/>
              <a:ext cx="944637" cy="115887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3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22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11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fr-FR" altLang="fr-FR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3461" name="Text Box 542"/>
            <p:cNvSpPr txBox="1">
              <a:spLocks noChangeArrowheads="1"/>
            </p:cNvSpPr>
            <p:nvPr/>
          </p:nvSpPr>
          <p:spPr bwMode="auto">
            <a:xfrm>
              <a:off x="39025816" y="23863300"/>
              <a:ext cx="2213149" cy="457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3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22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11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fr-FR" sz="2400" b="1">
                  <a:solidFill>
                    <a:srgbClr val="0070C0"/>
                  </a:solidFill>
                  <a:latin typeface="Century Gothic" pitchFamily="34" charset="0"/>
                </a:rPr>
                <a:t>Moving mirror</a:t>
              </a:r>
            </a:p>
          </p:txBody>
        </p:sp>
        <p:sp>
          <p:nvSpPr>
            <p:cNvPr id="13462" name="Text Box 545"/>
            <p:cNvSpPr txBox="1">
              <a:spLocks noChangeArrowheads="1"/>
            </p:cNvSpPr>
            <p:nvPr/>
          </p:nvSpPr>
          <p:spPr bwMode="auto">
            <a:xfrm>
              <a:off x="35152013" y="23396575"/>
              <a:ext cx="1471728" cy="1187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3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22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11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2400" b="1">
                  <a:solidFill>
                    <a:schemeClr val="bg1"/>
                  </a:solidFill>
                  <a:latin typeface="Century Gothic" pitchFamily="34" charset="0"/>
                </a:rPr>
                <a:t>Aneroid 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2400" b="1">
                  <a:solidFill>
                    <a:schemeClr val="bg1"/>
                  </a:solidFill>
                  <a:latin typeface="Century Gothic" pitchFamily="34" charset="0"/>
                </a:rPr>
                <a:t>capsule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2400" b="1">
                  <a:solidFill>
                    <a:schemeClr val="bg1"/>
                  </a:solidFill>
                  <a:latin typeface="Century Gothic" pitchFamily="34" charset="0"/>
                </a:rPr>
                <a:t>Alt.= 0 m</a:t>
              </a:r>
            </a:p>
          </p:txBody>
        </p:sp>
        <p:sp>
          <p:nvSpPr>
            <p:cNvPr id="13463" name="Text Box 547"/>
            <p:cNvSpPr txBox="1">
              <a:spLocks noChangeArrowheads="1"/>
            </p:cNvSpPr>
            <p:nvPr/>
          </p:nvSpPr>
          <p:spPr bwMode="auto">
            <a:xfrm>
              <a:off x="39087733" y="25244425"/>
              <a:ext cx="2622756" cy="822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3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22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11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2400" b="1">
                  <a:solidFill>
                    <a:srgbClr val="CC0099"/>
                  </a:solidFill>
                  <a:latin typeface="Century Gothic" pitchFamily="34" charset="0"/>
                </a:rPr>
                <a:t>Aneroid capsule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2400" b="1">
                  <a:solidFill>
                    <a:srgbClr val="CC0099"/>
                  </a:solidFill>
                  <a:latin typeface="Century Gothic" pitchFamily="34" charset="0"/>
                </a:rPr>
                <a:t>Alt.= 2000 m</a:t>
              </a:r>
            </a:p>
          </p:txBody>
        </p:sp>
        <p:sp>
          <p:nvSpPr>
            <p:cNvPr id="13464" name="Line 550"/>
            <p:cNvSpPr>
              <a:spLocks noChangeShapeType="1"/>
            </p:cNvSpPr>
            <p:nvPr/>
          </p:nvSpPr>
          <p:spPr bwMode="auto">
            <a:xfrm flipV="1">
              <a:off x="37655500" y="23267988"/>
              <a:ext cx="0" cy="1304925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65" name="Text Box 583"/>
            <p:cNvSpPr txBox="1">
              <a:spLocks noChangeArrowheads="1"/>
            </p:cNvSpPr>
            <p:nvPr/>
          </p:nvSpPr>
          <p:spPr bwMode="auto">
            <a:xfrm>
              <a:off x="38090705" y="23372763"/>
              <a:ext cx="2246489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3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22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11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fr-FR" sz="2400" b="1">
                  <a:solidFill>
                    <a:srgbClr val="FF0000"/>
                  </a:solidFill>
                  <a:latin typeface="Century Gothic" pitchFamily="34" charset="0"/>
                </a:rPr>
                <a:t>Optical beam</a:t>
              </a:r>
            </a:p>
          </p:txBody>
        </p:sp>
      </p:grpSp>
      <p:sp>
        <p:nvSpPr>
          <p:cNvPr id="13421" name="Text Box 574"/>
          <p:cNvSpPr txBox="1">
            <a:spLocks noChangeArrowheads="1"/>
          </p:cNvSpPr>
          <p:nvPr/>
        </p:nvSpPr>
        <p:spPr bwMode="auto">
          <a:xfrm>
            <a:off x="10296123" y="18987541"/>
            <a:ext cx="1200150" cy="814388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accent2"/>
            </a:solidFill>
            <a:miter lim="800000"/>
            <a:headEnd/>
            <a:tailEnd/>
          </a:ln>
        </p:spPr>
        <p:txBody>
          <a:bodyPr tIns="154800" bIns="15480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sz="280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422" name="Freeform 569"/>
          <p:cNvSpPr>
            <a:spLocks/>
          </p:cNvSpPr>
          <p:nvPr/>
        </p:nvSpPr>
        <p:spPr bwMode="auto">
          <a:xfrm>
            <a:off x="9707161" y="17758714"/>
            <a:ext cx="2403475" cy="2095602"/>
          </a:xfrm>
          <a:custGeom>
            <a:avLst/>
            <a:gdLst>
              <a:gd name="T0" fmla="*/ 0 w 1980"/>
              <a:gd name="T1" fmla="*/ 2147483647 h 1440"/>
              <a:gd name="T2" fmla="*/ 2147483647 w 1980"/>
              <a:gd name="T3" fmla="*/ 2147483647 h 1440"/>
              <a:gd name="T4" fmla="*/ 0 w 1980"/>
              <a:gd name="T5" fmla="*/ 2147483647 h 1440"/>
              <a:gd name="T6" fmla="*/ 2147483647 w 1980"/>
              <a:gd name="T7" fmla="*/ 2147483647 h 1440"/>
              <a:gd name="T8" fmla="*/ 0 w 1980"/>
              <a:gd name="T9" fmla="*/ 2147483647 h 1440"/>
              <a:gd name="T10" fmla="*/ 2147483647 w 1980"/>
              <a:gd name="T11" fmla="*/ 2147483647 h 1440"/>
              <a:gd name="T12" fmla="*/ 0 w 1980"/>
              <a:gd name="T13" fmla="*/ 2147483647 h 1440"/>
              <a:gd name="T14" fmla="*/ 2147483647 w 1980"/>
              <a:gd name="T15" fmla="*/ 2147483647 h 1440"/>
              <a:gd name="T16" fmla="*/ 0 w 1980"/>
              <a:gd name="T17" fmla="*/ 0 h 1440"/>
              <a:gd name="T18" fmla="*/ 2147483647 w 1980"/>
              <a:gd name="T19" fmla="*/ 0 h 1440"/>
              <a:gd name="T20" fmla="*/ 2147483647 w 1980"/>
              <a:gd name="T21" fmla="*/ 2147483647 h 1440"/>
              <a:gd name="T22" fmla="*/ 2147483647 w 1980"/>
              <a:gd name="T23" fmla="*/ 2147483647 h 1440"/>
              <a:gd name="T24" fmla="*/ 2147483647 w 1980"/>
              <a:gd name="T25" fmla="*/ 2147483647 h 1440"/>
              <a:gd name="T26" fmla="*/ 2147483647 w 1980"/>
              <a:gd name="T27" fmla="*/ 2147483647 h 1440"/>
              <a:gd name="T28" fmla="*/ 2147483647 w 1980"/>
              <a:gd name="T29" fmla="*/ 2147483647 h 1440"/>
              <a:gd name="T30" fmla="*/ 2147483647 w 1980"/>
              <a:gd name="T31" fmla="*/ 2147483647 h 1440"/>
              <a:gd name="T32" fmla="*/ 2147483647 w 1980"/>
              <a:gd name="T33" fmla="*/ 2147483647 h 1440"/>
              <a:gd name="T34" fmla="*/ 2147483647 w 1980"/>
              <a:gd name="T35" fmla="*/ 2147483647 h 1440"/>
              <a:gd name="T36" fmla="*/ 0 w 1980"/>
              <a:gd name="T37" fmla="*/ 2147483647 h 144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980" h="1440">
                <a:moveTo>
                  <a:pt x="0" y="1440"/>
                </a:moveTo>
                <a:lnTo>
                  <a:pt x="360" y="1260"/>
                </a:lnTo>
                <a:lnTo>
                  <a:pt x="0" y="1080"/>
                </a:lnTo>
                <a:lnTo>
                  <a:pt x="360" y="900"/>
                </a:lnTo>
                <a:lnTo>
                  <a:pt x="0" y="720"/>
                </a:lnTo>
                <a:lnTo>
                  <a:pt x="360" y="540"/>
                </a:lnTo>
                <a:lnTo>
                  <a:pt x="0" y="360"/>
                </a:lnTo>
                <a:lnTo>
                  <a:pt x="360" y="180"/>
                </a:lnTo>
                <a:lnTo>
                  <a:pt x="0" y="0"/>
                </a:lnTo>
                <a:lnTo>
                  <a:pt x="1980" y="0"/>
                </a:lnTo>
                <a:lnTo>
                  <a:pt x="1620" y="180"/>
                </a:lnTo>
                <a:lnTo>
                  <a:pt x="1980" y="360"/>
                </a:lnTo>
                <a:lnTo>
                  <a:pt x="1620" y="540"/>
                </a:lnTo>
                <a:lnTo>
                  <a:pt x="1980" y="720"/>
                </a:lnTo>
                <a:lnTo>
                  <a:pt x="1620" y="900"/>
                </a:lnTo>
                <a:lnTo>
                  <a:pt x="1980" y="1080"/>
                </a:lnTo>
                <a:lnTo>
                  <a:pt x="1620" y="1260"/>
                </a:lnTo>
                <a:lnTo>
                  <a:pt x="1980" y="1440"/>
                </a:lnTo>
                <a:lnTo>
                  <a:pt x="0" y="1440"/>
                </a:lnTo>
                <a:close/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423" name="Rectangle 570"/>
          <p:cNvSpPr>
            <a:spLocks noChangeArrowheads="1"/>
          </p:cNvSpPr>
          <p:nvPr/>
        </p:nvSpPr>
        <p:spPr bwMode="auto">
          <a:xfrm>
            <a:off x="9270598" y="16609466"/>
            <a:ext cx="3276600" cy="324485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424" name="Rectangle 571"/>
          <p:cNvSpPr>
            <a:spLocks noChangeArrowheads="1"/>
          </p:cNvSpPr>
          <p:nvPr/>
        </p:nvSpPr>
        <p:spPr bwMode="auto">
          <a:xfrm>
            <a:off x="12547198" y="17274629"/>
            <a:ext cx="873125" cy="7366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425" name="Rectangle 572"/>
          <p:cNvSpPr>
            <a:spLocks noChangeArrowheads="1"/>
          </p:cNvSpPr>
          <p:nvPr/>
        </p:nvSpPr>
        <p:spPr bwMode="auto">
          <a:xfrm>
            <a:off x="8397473" y="17274629"/>
            <a:ext cx="873125" cy="7366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426" name="Line 575"/>
          <p:cNvSpPr>
            <a:spLocks noChangeShapeType="1"/>
          </p:cNvSpPr>
          <p:nvPr/>
        </p:nvSpPr>
        <p:spPr bwMode="auto">
          <a:xfrm flipH="1" flipV="1">
            <a:off x="10921611" y="18115198"/>
            <a:ext cx="25511" cy="81841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427" name="Rectangle 573"/>
          <p:cNvSpPr>
            <a:spLocks noChangeArrowheads="1"/>
          </p:cNvSpPr>
          <p:nvPr/>
        </p:nvSpPr>
        <p:spPr bwMode="auto">
          <a:xfrm>
            <a:off x="10196111" y="17793030"/>
            <a:ext cx="1428750" cy="29845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428" name="Text Box 577"/>
          <p:cNvSpPr txBox="1">
            <a:spLocks noChangeArrowheads="1"/>
          </p:cNvSpPr>
          <p:nvPr/>
        </p:nvSpPr>
        <p:spPr bwMode="auto">
          <a:xfrm>
            <a:off x="6759631" y="16648584"/>
            <a:ext cx="2212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2400" b="1" dirty="0">
                <a:solidFill>
                  <a:srgbClr val="0070C0"/>
                </a:solidFill>
                <a:latin typeface="Century Gothic" pitchFamily="34" charset="0"/>
              </a:rPr>
              <a:t>Moving mirror</a:t>
            </a:r>
          </a:p>
        </p:txBody>
      </p:sp>
      <p:sp>
        <p:nvSpPr>
          <p:cNvPr id="13429" name="Text Box 578"/>
          <p:cNvSpPr txBox="1">
            <a:spLocks noChangeArrowheads="1"/>
          </p:cNvSpPr>
          <p:nvPr/>
        </p:nvSpPr>
        <p:spPr bwMode="auto">
          <a:xfrm>
            <a:off x="13398098" y="18695441"/>
            <a:ext cx="14525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2400" b="1">
                <a:solidFill>
                  <a:schemeClr val="bg1"/>
                </a:solidFill>
                <a:latin typeface="Century Gothic" pitchFamily="34" charset="0"/>
              </a:rPr>
              <a:t>Aneroid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2400" b="1">
                <a:solidFill>
                  <a:schemeClr val="bg1"/>
                </a:solidFill>
                <a:latin typeface="Century Gothic" pitchFamily="34" charset="0"/>
              </a:rPr>
              <a:t> capsule</a:t>
            </a:r>
          </a:p>
        </p:txBody>
      </p:sp>
      <p:sp>
        <p:nvSpPr>
          <p:cNvPr id="13430" name="Text Box 581"/>
          <p:cNvSpPr txBox="1">
            <a:spLocks noChangeArrowheads="1"/>
          </p:cNvSpPr>
          <p:nvPr/>
        </p:nvSpPr>
        <p:spPr bwMode="auto">
          <a:xfrm>
            <a:off x="10028750" y="16839521"/>
            <a:ext cx="1444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2400" b="1" dirty="0">
                <a:solidFill>
                  <a:schemeClr val="bg1"/>
                </a:solidFill>
                <a:latin typeface="Century Gothic" pitchFamily="34" charset="0"/>
              </a:rPr>
              <a:t>Vacuum</a:t>
            </a:r>
          </a:p>
        </p:txBody>
      </p:sp>
      <p:sp>
        <p:nvSpPr>
          <p:cNvPr id="13431" name="Text Box 585"/>
          <p:cNvSpPr txBox="1">
            <a:spLocks noChangeArrowheads="1"/>
          </p:cNvSpPr>
          <p:nvPr/>
        </p:nvSpPr>
        <p:spPr bwMode="auto">
          <a:xfrm>
            <a:off x="11870923" y="15971291"/>
            <a:ext cx="2246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2400" b="1">
                <a:solidFill>
                  <a:srgbClr val="FF0000"/>
                </a:solidFill>
                <a:latin typeface="Century Gothic" pitchFamily="34" charset="0"/>
              </a:rPr>
              <a:t>Optical beam</a:t>
            </a:r>
          </a:p>
        </p:txBody>
      </p:sp>
      <p:sp>
        <p:nvSpPr>
          <p:cNvPr id="13432" name="Text Box 587"/>
          <p:cNvSpPr txBox="1">
            <a:spLocks noChangeArrowheads="1"/>
          </p:cNvSpPr>
          <p:nvPr/>
        </p:nvSpPr>
        <p:spPr bwMode="auto">
          <a:xfrm>
            <a:off x="6735381" y="19397116"/>
            <a:ext cx="2274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2400" b="1" dirty="0">
                <a:solidFill>
                  <a:schemeClr val="accent2"/>
                </a:solidFill>
                <a:latin typeface="Century Gothic" pitchFamily="34" charset="0"/>
              </a:rPr>
              <a:t>Interferometer</a:t>
            </a:r>
          </a:p>
        </p:txBody>
      </p:sp>
      <p:cxnSp>
        <p:nvCxnSpPr>
          <p:cNvPr id="219" name="Connecteur droit avec flèche 218"/>
          <p:cNvCxnSpPr/>
          <p:nvPr/>
        </p:nvCxnSpPr>
        <p:spPr>
          <a:xfrm flipH="1" flipV="1">
            <a:off x="12660325" y="18908104"/>
            <a:ext cx="759999" cy="303276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35" name="Line 150"/>
          <p:cNvSpPr>
            <a:spLocks noChangeShapeType="1"/>
          </p:cNvSpPr>
          <p:nvPr/>
        </p:nvSpPr>
        <p:spPr bwMode="auto">
          <a:xfrm flipV="1">
            <a:off x="9157471" y="19392353"/>
            <a:ext cx="1452977" cy="266489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436" name="Line 151"/>
          <p:cNvSpPr>
            <a:spLocks noChangeShapeType="1"/>
          </p:cNvSpPr>
          <p:nvPr/>
        </p:nvSpPr>
        <p:spPr bwMode="auto">
          <a:xfrm flipH="1">
            <a:off x="11021579" y="16492825"/>
            <a:ext cx="1525618" cy="2139507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437" name="Line 152"/>
          <p:cNvSpPr>
            <a:spLocks noChangeShapeType="1"/>
          </p:cNvSpPr>
          <p:nvPr/>
        </p:nvSpPr>
        <p:spPr bwMode="auto">
          <a:xfrm>
            <a:off x="9018644" y="16965814"/>
            <a:ext cx="1720512" cy="937903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438" name="Text Box 154"/>
          <p:cNvSpPr txBox="1">
            <a:spLocks noChangeArrowheads="1"/>
          </p:cNvSpPr>
          <p:nvPr/>
        </p:nvSpPr>
        <p:spPr bwMode="auto">
          <a:xfrm>
            <a:off x="16139374" y="35291384"/>
            <a:ext cx="1426845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fr-FR" sz="3000" b="1" dirty="0">
                <a:solidFill>
                  <a:schemeClr val="bg1"/>
                </a:solidFill>
                <a:latin typeface="Century Gothic" pitchFamily="34" charset="0"/>
              </a:rPr>
              <a:t>Very low effects at an altitude of 2000 m for sensor with MB3 aneroid capsule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fr-FR" sz="3000" b="1" dirty="0">
                <a:solidFill>
                  <a:schemeClr val="bg1"/>
                </a:solidFill>
                <a:latin typeface="Century Gothic" pitchFamily="34" charset="0"/>
              </a:rPr>
              <a:t>Low effects at an altitude of 2000 m for sensor with MB2005 aneroid sensor</a:t>
            </a:r>
          </a:p>
        </p:txBody>
      </p:sp>
      <p:sp>
        <p:nvSpPr>
          <p:cNvPr id="13450" name="Text Box 519"/>
          <p:cNvSpPr txBox="1">
            <a:spLocks noChangeArrowheads="1"/>
          </p:cNvSpPr>
          <p:nvPr/>
        </p:nvSpPr>
        <p:spPr bwMode="auto">
          <a:xfrm>
            <a:off x="16171918" y="24899367"/>
            <a:ext cx="16902112" cy="133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fr-FR" sz="3000" b="1">
                <a:solidFill>
                  <a:schemeClr val="bg1"/>
                </a:solidFill>
                <a:latin typeface="Century Gothic" pitchFamily="34" charset="0"/>
              </a:rPr>
              <a:t>Low thermal effects on infrasound sensitivity compared to MB2005</a:t>
            </a:r>
            <a:r>
              <a:rPr lang="en-US" altLang="fr-FR" sz="3000" b="1" baseline="30000">
                <a:solidFill>
                  <a:schemeClr val="bg1"/>
                </a:solidFill>
                <a:latin typeface="Century Gothic" pitchFamily="34" charset="0"/>
              </a:rPr>
              <a:t>*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fr-FR" sz="2400" b="1" baseline="30000">
                <a:solidFill>
                  <a:schemeClr val="bg1"/>
                </a:solidFill>
                <a:latin typeface="Century Gothic" pitchFamily="34" charset="0"/>
              </a:rPr>
              <a:t>*</a:t>
            </a:r>
            <a:r>
              <a:rPr lang="en-US" altLang="fr-FR" sz="2400" b="1">
                <a:solidFill>
                  <a:schemeClr val="bg1"/>
                </a:solidFill>
                <a:latin typeface="Century Gothic" pitchFamily="34" charset="0"/>
              </a:rPr>
              <a:t> MB2005 thermal drift is less than ±0.1 hPa/°C</a:t>
            </a:r>
          </a:p>
        </p:txBody>
      </p:sp>
      <p:pic>
        <p:nvPicPr>
          <p:cNvPr id="13451" name="Imag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6843" y="18543017"/>
            <a:ext cx="6511775" cy="29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52" name="Image 1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6843" y="21675154"/>
            <a:ext cx="6594325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54" name="Image 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5580" y="15526767"/>
            <a:ext cx="6707188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8" name="Text Box 519"/>
          <p:cNvSpPr txBox="1">
            <a:spLocks noChangeArrowheads="1"/>
          </p:cNvSpPr>
          <p:nvPr/>
        </p:nvSpPr>
        <p:spPr bwMode="auto">
          <a:xfrm>
            <a:off x="16338605" y="15858554"/>
            <a:ext cx="4746625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fr-FR" sz="3000" b="1" u="sng" dirty="0">
                <a:solidFill>
                  <a:schemeClr val="bg1"/>
                </a:solidFill>
                <a:latin typeface="Century Gothic" pitchFamily="34" charset="0"/>
              </a:rPr>
              <a:t>Thermal test</a:t>
            </a:r>
            <a:r>
              <a:rPr lang="en-US" altLang="fr-FR" sz="3000" b="1" dirty="0">
                <a:solidFill>
                  <a:schemeClr val="bg1"/>
                </a:solidFill>
                <a:latin typeface="Century Gothic" pitchFamily="34" charset="0"/>
              </a:rPr>
              <a:t>:</a:t>
            </a: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en-US" altLang="fr-FR" sz="3000" b="1" dirty="0">
                <a:solidFill>
                  <a:schemeClr val="bg1"/>
                </a:solidFill>
                <a:latin typeface="Century Gothic" pitchFamily="34" charset="0"/>
              </a:rPr>
              <a:t>From 5 °C to 40 °C</a:t>
            </a: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en-US" altLang="fr-FR" sz="3000" b="1" dirty="0">
                <a:solidFill>
                  <a:schemeClr val="bg1"/>
                </a:solidFill>
                <a:latin typeface="Century Gothic" pitchFamily="34" charset="0"/>
              </a:rPr>
              <a:t>Step : 5 °C</a:t>
            </a:r>
          </a:p>
        </p:txBody>
      </p:sp>
      <p:pic>
        <p:nvPicPr>
          <p:cNvPr id="13456" name="Image 1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3030" y="15482317"/>
            <a:ext cx="6618138" cy="29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8376" y="771575"/>
            <a:ext cx="14779280" cy="8375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0" name="Rectangle 7"/>
          <p:cNvSpPr txBox="1">
            <a:spLocks noChangeArrowheads="1"/>
          </p:cNvSpPr>
          <p:nvPr/>
        </p:nvSpPr>
        <p:spPr bwMode="auto">
          <a:xfrm>
            <a:off x="760440" y="5760902"/>
            <a:ext cx="8569671" cy="260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5086350" rtl="0" eaLnBrk="0" fontAlgn="base" hangingPunct="0">
              <a:spcBef>
                <a:spcPct val="0"/>
              </a:spcBef>
              <a:spcAft>
                <a:spcPct val="0"/>
              </a:spcAft>
              <a:defRPr sz="445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5086350" rtl="0" eaLnBrk="0" fontAlgn="base" hangingPunct="0">
              <a:spcBef>
                <a:spcPct val="0"/>
              </a:spcBef>
              <a:spcAft>
                <a:spcPct val="0"/>
              </a:spcAft>
              <a:defRPr sz="30000">
                <a:solidFill>
                  <a:srgbClr val="262626"/>
                </a:solidFill>
                <a:latin typeface="Impact" pitchFamily="34" charset="0"/>
              </a:defRPr>
            </a:lvl2pPr>
            <a:lvl3pPr algn="l" defTabSz="5086350" rtl="0" eaLnBrk="0" fontAlgn="base" hangingPunct="0">
              <a:spcBef>
                <a:spcPct val="0"/>
              </a:spcBef>
              <a:spcAft>
                <a:spcPct val="0"/>
              </a:spcAft>
              <a:defRPr sz="30000">
                <a:solidFill>
                  <a:srgbClr val="262626"/>
                </a:solidFill>
                <a:latin typeface="Impact" pitchFamily="34" charset="0"/>
              </a:defRPr>
            </a:lvl3pPr>
            <a:lvl4pPr algn="l" defTabSz="5086350" rtl="0" eaLnBrk="0" fontAlgn="base" hangingPunct="0">
              <a:spcBef>
                <a:spcPct val="0"/>
              </a:spcBef>
              <a:spcAft>
                <a:spcPct val="0"/>
              </a:spcAft>
              <a:defRPr sz="30000">
                <a:solidFill>
                  <a:srgbClr val="262626"/>
                </a:solidFill>
                <a:latin typeface="Impact" pitchFamily="34" charset="0"/>
              </a:defRPr>
            </a:lvl4pPr>
            <a:lvl5pPr algn="l" defTabSz="5086350" rtl="0" eaLnBrk="0" fontAlgn="base" hangingPunct="0">
              <a:spcBef>
                <a:spcPct val="0"/>
              </a:spcBef>
              <a:spcAft>
                <a:spcPct val="0"/>
              </a:spcAft>
              <a:defRPr sz="30000">
                <a:solidFill>
                  <a:srgbClr val="262626"/>
                </a:solidFill>
                <a:latin typeface="Impact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fr-FR" sz="10000" b="1" cap="all" dirty="0">
                <a:solidFill>
                  <a:srgbClr val="C00000"/>
                </a:solidFill>
                <a:latin typeface="Century Gothic" panose="020B0502020202020204" pitchFamily="34" charset="0"/>
              </a:rPr>
              <a:t>New optical </a:t>
            </a:r>
            <a:r>
              <a:rPr lang="en-GB" altLang="fr-FR" sz="8800" b="1" cap="all" dirty="0">
                <a:solidFill>
                  <a:srgbClr val="C00000"/>
                </a:solidFill>
                <a:latin typeface="Century Gothic" panose="020B0502020202020204" pitchFamily="34" charset="0"/>
              </a:rPr>
              <a:t/>
            </a:r>
            <a:br>
              <a:rPr lang="en-GB" altLang="fr-FR" sz="8800" b="1" cap="all" dirty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en-GB" altLang="fr-FR" sz="7200" b="1" cap="all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microbarometer</a:t>
            </a:r>
            <a:endParaRPr lang="en-US" altLang="fr-FR" sz="7200" b="1" cap="all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81" name="Picture 35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47" y="1025445"/>
            <a:ext cx="3259506" cy="3007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" name="Rectangle 6"/>
          <p:cNvSpPr txBox="1">
            <a:spLocks noChangeArrowheads="1"/>
          </p:cNvSpPr>
          <p:nvPr/>
        </p:nvSpPr>
        <p:spPr bwMode="auto">
          <a:xfrm>
            <a:off x="10654953" y="5580882"/>
            <a:ext cx="4397376" cy="2121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endParaRPr lang="en-US" altLang="fr-FR" sz="800" i="1" kern="0" dirty="0">
              <a:solidFill>
                <a:schemeClr val="tx2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fr-FR" sz="6600" b="1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EGU 2017</a:t>
            </a:r>
            <a:endParaRPr lang="en-US" altLang="fr-FR" sz="66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fr-FR" sz="8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fr-FR" sz="6000" b="1" kern="0" smtClean="0">
                <a:solidFill>
                  <a:schemeClr val="bg1"/>
                </a:solidFill>
                <a:latin typeface="Century Gothic" panose="020B0502020202020204" pitchFamily="34" charset="0"/>
              </a:rPr>
              <a:t>X3.27 7505</a:t>
            </a:r>
            <a:r>
              <a:rPr lang="fr-FR" sz="6600" smtClean="0">
                <a:solidFill>
                  <a:schemeClr val="bg1"/>
                </a:solidFill>
              </a:rPr>
              <a:t> </a:t>
            </a:r>
            <a:endParaRPr lang="en-US" altLang="fr-FR" sz="6600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358" y="1073532"/>
            <a:ext cx="8985380" cy="288100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7440916" y="36692178"/>
            <a:ext cx="3386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2000" dirty="0" err="1"/>
              <a:t>through</a:t>
            </a:r>
            <a:r>
              <a:rPr lang="fr-FR" altLang="fr-FR" sz="2000" dirty="0"/>
              <a:t> convention n°132906059</a:t>
            </a:r>
            <a:endParaRPr lang="fr-FR" sz="2000" dirty="0"/>
          </a:p>
        </p:txBody>
      </p:sp>
      <p:pic>
        <p:nvPicPr>
          <p:cNvPr id="170" name="Image 16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7084" y="24032853"/>
            <a:ext cx="2494746" cy="443510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044" y="24195115"/>
            <a:ext cx="5367124" cy="4023282"/>
          </a:xfrm>
          <a:prstGeom prst="rect">
            <a:avLst/>
          </a:prstGeom>
        </p:spPr>
      </p:pic>
      <p:cxnSp>
        <p:nvCxnSpPr>
          <p:cNvPr id="173" name="Connecteur droit avec flèche 172"/>
          <p:cNvCxnSpPr/>
          <p:nvPr/>
        </p:nvCxnSpPr>
        <p:spPr>
          <a:xfrm flipH="1">
            <a:off x="6495069" y="25210271"/>
            <a:ext cx="726801" cy="26534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necteur droit avec flèche 178"/>
          <p:cNvCxnSpPr/>
          <p:nvPr/>
        </p:nvCxnSpPr>
        <p:spPr>
          <a:xfrm flipH="1" flipV="1">
            <a:off x="5210318" y="27498976"/>
            <a:ext cx="1526547" cy="59005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Connecteur droit avec flèche 183"/>
          <p:cNvCxnSpPr/>
          <p:nvPr/>
        </p:nvCxnSpPr>
        <p:spPr>
          <a:xfrm flipV="1">
            <a:off x="9804284" y="25210271"/>
            <a:ext cx="1257787" cy="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Connecteur droit avec flèche 184"/>
          <p:cNvCxnSpPr/>
          <p:nvPr/>
        </p:nvCxnSpPr>
        <p:spPr>
          <a:xfrm flipH="1" flipV="1">
            <a:off x="6047005" y="29228827"/>
            <a:ext cx="1749719" cy="8413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Connecteur droit avec flèche 191"/>
          <p:cNvCxnSpPr/>
          <p:nvPr/>
        </p:nvCxnSpPr>
        <p:spPr>
          <a:xfrm flipV="1">
            <a:off x="10864116" y="27781507"/>
            <a:ext cx="1002045" cy="39131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409" y="28400945"/>
            <a:ext cx="4003898" cy="3018419"/>
          </a:xfrm>
          <a:prstGeom prst="rect">
            <a:avLst/>
          </a:prstGeom>
        </p:spPr>
      </p:pic>
      <p:cxnSp>
        <p:nvCxnSpPr>
          <p:cNvPr id="194" name="Connecteur droit avec flèche 193"/>
          <p:cNvCxnSpPr/>
          <p:nvPr/>
        </p:nvCxnSpPr>
        <p:spPr>
          <a:xfrm flipH="1" flipV="1">
            <a:off x="4044684" y="30786553"/>
            <a:ext cx="3156229" cy="53941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Connecteur droit avec flèche 194"/>
          <p:cNvCxnSpPr/>
          <p:nvPr/>
        </p:nvCxnSpPr>
        <p:spPr>
          <a:xfrm flipH="1" flipV="1">
            <a:off x="4353916" y="29272048"/>
            <a:ext cx="2718604" cy="119650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 3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660" y="28490907"/>
            <a:ext cx="4012446" cy="3212988"/>
          </a:xfrm>
          <a:prstGeom prst="rect">
            <a:avLst/>
          </a:prstGeom>
        </p:spPr>
      </p:pic>
      <p:cxnSp>
        <p:nvCxnSpPr>
          <p:cNvPr id="197" name="Connecteur droit avec flèche 196"/>
          <p:cNvCxnSpPr/>
          <p:nvPr/>
        </p:nvCxnSpPr>
        <p:spPr>
          <a:xfrm flipV="1">
            <a:off x="9103121" y="30773771"/>
            <a:ext cx="3486899" cy="62519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Connecteur droit avec flèche 199"/>
          <p:cNvCxnSpPr/>
          <p:nvPr/>
        </p:nvCxnSpPr>
        <p:spPr>
          <a:xfrm flipV="1">
            <a:off x="9902048" y="30138521"/>
            <a:ext cx="2687972" cy="36622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Connecteur droit avec flèche 205"/>
          <p:cNvCxnSpPr/>
          <p:nvPr/>
        </p:nvCxnSpPr>
        <p:spPr>
          <a:xfrm flipV="1">
            <a:off x="9485093" y="28844572"/>
            <a:ext cx="2625543" cy="42747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Text Box 154"/>
          <p:cNvSpPr txBox="1">
            <a:spLocks noChangeArrowheads="1"/>
          </p:cNvSpPr>
          <p:nvPr/>
        </p:nvSpPr>
        <p:spPr bwMode="auto">
          <a:xfrm>
            <a:off x="857180" y="32118615"/>
            <a:ext cx="6948277" cy="132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fr-FR" sz="2400" b="1" dirty="0">
                <a:solidFill>
                  <a:schemeClr val="bg1"/>
                </a:solidFill>
                <a:latin typeface="Century Gothic" pitchFamily="34" charset="0"/>
              </a:rPr>
              <a:t>Test of 2 types of capsules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fr-FR" sz="2400" b="1" dirty="0">
                <a:solidFill>
                  <a:schemeClr val="bg1"/>
                </a:solidFill>
                <a:latin typeface="Century Gothic" pitchFamily="34" charset="0"/>
              </a:rPr>
              <a:t>MB2000 and MB3 in ambient environment</a:t>
            </a:r>
          </a:p>
        </p:txBody>
      </p:sp>
      <p:sp>
        <p:nvSpPr>
          <p:cNvPr id="211" name="Text Box 154"/>
          <p:cNvSpPr txBox="1">
            <a:spLocks noChangeArrowheads="1"/>
          </p:cNvSpPr>
          <p:nvPr/>
        </p:nvSpPr>
        <p:spPr bwMode="auto">
          <a:xfrm>
            <a:off x="9939194" y="32116813"/>
            <a:ext cx="4727791" cy="1241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fr-FR" sz="2400" b="1" dirty="0">
                <a:solidFill>
                  <a:schemeClr val="bg1"/>
                </a:solidFill>
                <a:latin typeface="Century Gothic" pitchFamily="34" charset="0"/>
              </a:rPr>
              <a:t>1 MB3 bellow and interferometer under vacuum</a:t>
            </a:r>
          </a:p>
        </p:txBody>
      </p:sp>
      <p:cxnSp>
        <p:nvCxnSpPr>
          <p:cNvPr id="149" name="Connecteur droit avec flèche 148"/>
          <p:cNvCxnSpPr/>
          <p:nvPr/>
        </p:nvCxnSpPr>
        <p:spPr>
          <a:xfrm flipV="1">
            <a:off x="2077251" y="23402070"/>
            <a:ext cx="11419604" cy="133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Text Box 465"/>
          <p:cNvSpPr txBox="1">
            <a:spLocks noChangeArrowheads="1"/>
          </p:cNvSpPr>
          <p:nvPr/>
        </p:nvSpPr>
        <p:spPr bwMode="auto">
          <a:xfrm>
            <a:off x="6970436" y="27966633"/>
            <a:ext cx="3976687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800" b="1" dirty="0" err="1">
                <a:solidFill>
                  <a:schemeClr val="bg1"/>
                </a:solidFill>
                <a:latin typeface="Century Gothic" pitchFamily="34" charset="0"/>
              </a:rPr>
              <a:t>Aneroid</a:t>
            </a:r>
            <a:r>
              <a:rPr lang="fr-FR" altLang="fr-FR" sz="2800" b="1" dirty="0">
                <a:solidFill>
                  <a:schemeClr val="bg1"/>
                </a:solidFill>
                <a:latin typeface="Century Gothic" pitchFamily="34" charset="0"/>
              </a:rPr>
              <a:t> capsule area</a:t>
            </a:r>
          </a:p>
        </p:txBody>
      </p:sp>
      <p:cxnSp>
        <p:nvCxnSpPr>
          <p:cNvPr id="151" name="Connecteur droit 150"/>
          <p:cNvCxnSpPr/>
          <p:nvPr/>
        </p:nvCxnSpPr>
        <p:spPr>
          <a:xfrm>
            <a:off x="8103217" y="22997025"/>
            <a:ext cx="0" cy="8428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 Box 465"/>
          <p:cNvSpPr txBox="1">
            <a:spLocks noChangeArrowheads="1"/>
          </p:cNvSpPr>
          <p:nvPr/>
        </p:nvSpPr>
        <p:spPr bwMode="auto">
          <a:xfrm>
            <a:off x="10707036" y="22762209"/>
            <a:ext cx="32848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800" b="1" dirty="0">
                <a:solidFill>
                  <a:schemeClr val="bg1"/>
                </a:solidFill>
                <a:latin typeface="Century Gothic" pitchFamily="34" charset="0"/>
              </a:rPr>
              <a:t>second prototype</a:t>
            </a:r>
          </a:p>
        </p:txBody>
      </p:sp>
      <p:pic>
        <p:nvPicPr>
          <p:cNvPr id="154" name="Image 153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1443" y="8051923"/>
            <a:ext cx="10125075" cy="5076825"/>
          </a:xfrm>
          <a:prstGeom prst="rect">
            <a:avLst/>
          </a:prstGeom>
        </p:spPr>
      </p:pic>
      <p:pic>
        <p:nvPicPr>
          <p:cNvPr id="155" name="Image 154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9115" y="2521631"/>
            <a:ext cx="10363200" cy="5067300"/>
          </a:xfrm>
          <a:prstGeom prst="rect">
            <a:avLst/>
          </a:prstGeom>
        </p:spPr>
      </p:pic>
      <p:sp>
        <p:nvSpPr>
          <p:cNvPr id="226" name="Text Box 154"/>
          <p:cNvSpPr txBox="1">
            <a:spLocks noChangeArrowheads="1"/>
          </p:cNvSpPr>
          <p:nvPr/>
        </p:nvSpPr>
        <p:spPr bwMode="auto">
          <a:xfrm>
            <a:off x="44940423" y="2482649"/>
            <a:ext cx="4727791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fr-FR" sz="2800" b="1" dirty="0">
                <a:solidFill>
                  <a:schemeClr val="bg1"/>
                </a:solidFill>
                <a:latin typeface="Century Gothic" pitchFamily="34" charset="0"/>
              </a:rPr>
              <a:t>The </a:t>
            </a:r>
            <a:r>
              <a:rPr lang="en-US" altLang="fr-FR" sz="2800" b="1" dirty="0" err="1">
                <a:solidFill>
                  <a:schemeClr val="bg1"/>
                </a:solidFill>
                <a:latin typeface="Century Gothic" pitchFamily="34" charset="0"/>
              </a:rPr>
              <a:t>OptoGeo</a:t>
            </a:r>
            <a:r>
              <a:rPr lang="en-US" altLang="fr-FR" sz="2800" b="1" dirty="0">
                <a:solidFill>
                  <a:schemeClr val="bg1"/>
                </a:solidFill>
                <a:latin typeface="Century Gothic" pitchFamily="34" charset="0"/>
              </a:rPr>
              <a:t> self noise  (Green) is bellow than the MB3a self noise (blue)  and follow the digitizer noise level (Cyan)  which limits the measurement</a:t>
            </a:r>
          </a:p>
        </p:txBody>
      </p:sp>
      <p:sp>
        <p:nvSpPr>
          <p:cNvPr id="227" name="Text Box 154"/>
          <p:cNvSpPr txBox="1">
            <a:spLocks noChangeArrowheads="1"/>
          </p:cNvSpPr>
          <p:nvPr/>
        </p:nvSpPr>
        <p:spPr bwMode="auto">
          <a:xfrm>
            <a:off x="45037072" y="7651112"/>
            <a:ext cx="4727791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fr-FR" sz="2800" b="1" dirty="0">
                <a:solidFill>
                  <a:schemeClr val="bg1"/>
                </a:solidFill>
                <a:latin typeface="Century Gothic" pitchFamily="34" charset="0"/>
              </a:rPr>
              <a:t>Flat response of the transfer function on the bandwidth </a:t>
            </a:r>
            <a:r>
              <a:rPr lang="fr-FR" altLang="fr-FR" sz="2800" b="1" dirty="0">
                <a:solidFill>
                  <a:schemeClr val="bg1"/>
                </a:solidFill>
                <a:latin typeface="Century Gothic" pitchFamily="34" charset="0"/>
              </a:rPr>
              <a:t>0,001 Hz à 50 Hz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fr-FR" sz="2800" b="1" dirty="0">
                <a:solidFill>
                  <a:schemeClr val="bg1"/>
                </a:solidFill>
                <a:latin typeface="Century Gothic" pitchFamily="34" charset="0"/>
              </a:rPr>
              <a:t>The phase of the sensor has a constant value unlike the other </a:t>
            </a:r>
            <a:r>
              <a:rPr lang="en-US" altLang="fr-FR" sz="2800" b="1" dirty="0" err="1">
                <a:solidFill>
                  <a:schemeClr val="bg1"/>
                </a:solidFill>
                <a:latin typeface="Century Gothic" pitchFamily="34" charset="0"/>
              </a:rPr>
              <a:t>microbarometers</a:t>
            </a:r>
            <a:r>
              <a:rPr lang="en-US" altLang="fr-FR" sz="2800" b="1" dirty="0">
                <a:solidFill>
                  <a:schemeClr val="bg1"/>
                </a:solidFill>
                <a:latin typeface="Century Gothic" pitchFamily="34" charset="0"/>
              </a:rPr>
              <a:t> used.</a:t>
            </a:r>
          </a:p>
        </p:txBody>
      </p:sp>
      <p:sp>
        <p:nvSpPr>
          <p:cNvPr id="13473" name="Text Box 428"/>
          <p:cNvSpPr txBox="1">
            <a:spLocks noChangeArrowheads="1"/>
          </p:cNvSpPr>
          <p:nvPr/>
        </p:nvSpPr>
        <p:spPr bwMode="auto">
          <a:xfrm>
            <a:off x="3094998" y="35970757"/>
            <a:ext cx="2024906" cy="268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28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3474" name="Freeform 431"/>
          <p:cNvSpPr>
            <a:spLocks/>
          </p:cNvSpPr>
          <p:nvPr/>
        </p:nvSpPr>
        <p:spPr bwMode="auto">
          <a:xfrm>
            <a:off x="3452998" y="36096137"/>
            <a:ext cx="1388775" cy="763219"/>
          </a:xfrm>
          <a:custGeom>
            <a:avLst/>
            <a:gdLst>
              <a:gd name="T0" fmla="*/ 0 w 1980"/>
              <a:gd name="T1" fmla="*/ 2147483647 h 1440"/>
              <a:gd name="T2" fmla="*/ 2147483647 w 1980"/>
              <a:gd name="T3" fmla="*/ 2147483647 h 1440"/>
              <a:gd name="T4" fmla="*/ 0 w 1980"/>
              <a:gd name="T5" fmla="*/ 2147483647 h 1440"/>
              <a:gd name="T6" fmla="*/ 2147483647 w 1980"/>
              <a:gd name="T7" fmla="*/ 2147483647 h 1440"/>
              <a:gd name="T8" fmla="*/ 0 w 1980"/>
              <a:gd name="T9" fmla="*/ 2147483647 h 1440"/>
              <a:gd name="T10" fmla="*/ 2147483647 w 1980"/>
              <a:gd name="T11" fmla="*/ 2147483647 h 1440"/>
              <a:gd name="T12" fmla="*/ 0 w 1980"/>
              <a:gd name="T13" fmla="*/ 2147483647 h 1440"/>
              <a:gd name="T14" fmla="*/ 2147483647 w 1980"/>
              <a:gd name="T15" fmla="*/ 2147483647 h 1440"/>
              <a:gd name="T16" fmla="*/ 0 w 1980"/>
              <a:gd name="T17" fmla="*/ 0 h 1440"/>
              <a:gd name="T18" fmla="*/ 2147483647 w 1980"/>
              <a:gd name="T19" fmla="*/ 0 h 1440"/>
              <a:gd name="T20" fmla="*/ 2147483647 w 1980"/>
              <a:gd name="T21" fmla="*/ 2147483647 h 1440"/>
              <a:gd name="T22" fmla="*/ 2147483647 w 1980"/>
              <a:gd name="T23" fmla="*/ 2147483647 h 1440"/>
              <a:gd name="T24" fmla="*/ 2147483647 w 1980"/>
              <a:gd name="T25" fmla="*/ 2147483647 h 1440"/>
              <a:gd name="T26" fmla="*/ 2147483647 w 1980"/>
              <a:gd name="T27" fmla="*/ 2147483647 h 1440"/>
              <a:gd name="T28" fmla="*/ 2147483647 w 1980"/>
              <a:gd name="T29" fmla="*/ 2147483647 h 1440"/>
              <a:gd name="T30" fmla="*/ 2147483647 w 1980"/>
              <a:gd name="T31" fmla="*/ 2147483647 h 1440"/>
              <a:gd name="T32" fmla="*/ 2147483647 w 1980"/>
              <a:gd name="T33" fmla="*/ 2147483647 h 1440"/>
              <a:gd name="T34" fmla="*/ 2147483647 w 1980"/>
              <a:gd name="T35" fmla="*/ 2147483647 h 1440"/>
              <a:gd name="T36" fmla="*/ 0 w 1980"/>
              <a:gd name="T37" fmla="*/ 2147483647 h 144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980" h="1440">
                <a:moveTo>
                  <a:pt x="0" y="1440"/>
                </a:moveTo>
                <a:lnTo>
                  <a:pt x="360" y="1260"/>
                </a:lnTo>
                <a:lnTo>
                  <a:pt x="0" y="1080"/>
                </a:lnTo>
                <a:lnTo>
                  <a:pt x="360" y="900"/>
                </a:lnTo>
                <a:lnTo>
                  <a:pt x="0" y="720"/>
                </a:lnTo>
                <a:lnTo>
                  <a:pt x="360" y="540"/>
                </a:lnTo>
                <a:lnTo>
                  <a:pt x="0" y="360"/>
                </a:lnTo>
                <a:lnTo>
                  <a:pt x="360" y="180"/>
                </a:lnTo>
                <a:lnTo>
                  <a:pt x="0" y="0"/>
                </a:lnTo>
                <a:lnTo>
                  <a:pt x="1980" y="0"/>
                </a:lnTo>
                <a:lnTo>
                  <a:pt x="1620" y="180"/>
                </a:lnTo>
                <a:lnTo>
                  <a:pt x="1980" y="360"/>
                </a:lnTo>
                <a:lnTo>
                  <a:pt x="1620" y="540"/>
                </a:lnTo>
                <a:lnTo>
                  <a:pt x="1980" y="720"/>
                </a:lnTo>
                <a:lnTo>
                  <a:pt x="1620" y="900"/>
                </a:lnTo>
                <a:lnTo>
                  <a:pt x="1980" y="1080"/>
                </a:lnTo>
                <a:lnTo>
                  <a:pt x="1620" y="1260"/>
                </a:lnTo>
                <a:lnTo>
                  <a:pt x="1980" y="1440"/>
                </a:lnTo>
                <a:lnTo>
                  <a:pt x="0" y="1440"/>
                </a:lnTo>
                <a:close/>
              </a:path>
            </a:pathLst>
          </a:custGeom>
          <a:noFill/>
          <a:ln w="1905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475" name="Rectangle 432"/>
          <p:cNvSpPr>
            <a:spLocks noChangeArrowheads="1"/>
          </p:cNvSpPr>
          <p:nvPr/>
        </p:nvSpPr>
        <p:spPr bwMode="auto">
          <a:xfrm>
            <a:off x="3200237" y="34668108"/>
            <a:ext cx="1894297" cy="2191249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476" name="Rectangle 433"/>
          <p:cNvSpPr>
            <a:spLocks noChangeArrowheads="1"/>
          </p:cNvSpPr>
          <p:nvPr/>
        </p:nvSpPr>
        <p:spPr bwMode="auto">
          <a:xfrm>
            <a:off x="5094534" y="35790704"/>
            <a:ext cx="504582" cy="305434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477" name="Rectangle 434"/>
          <p:cNvSpPr>
            <a:spLocks noChangeArrowheads="1"/>
          </p:cNvSpPr>
          <p:nvPr/>
        </p:nvSpPr>
        <p:spPr bwMode="auto">
          <a:xfrm>
            <a:off x="2695655" y="35790704"/>
            <a:ext cx="504582" cy="305434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478" name="Rectangle 436"/>
          <p:cNvSpPr>
            <a:spLocks noChangeArrowheads="1"/>
          </p:cNvSpPr>
          <p:nvPr/>
        </p:nvSpPr>
        <p:spPr bwMode="auto">
          <a:xfrm>
            <a:off x="3701050" y="35999023"/>
            <a:ext cx="905816" cy="123923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8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3479" name="Text Box 437"/>
          <p:cNvSpPr txBox="1">
            <a:spLocks noChangeArrowheads="1"/>
          </p:cNvSpPr>
          <p:nvPr/>
        </p:nvSpPr>
        <p:spPr bwMode="auto">
          <a:xfrm>
            <a:off x="3701051" y="34724967"/>
            <a:ext cx="905816" cy="497289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154800" bIns="15480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2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3480" name="Line 438"/>
          <p:cNvSpPr>
            <a:spLocks noChangeShapeType="1"/>
          </p:cNvSpPr>
          <p:nvPr/>
        </p:nvSpPr>
        <p:spPr bwMode="auto">
          <a:xfrm flipH="1" flipV="1">
            <a:off x="4133678" y="35266099"/>
            <a:ext cx="0" cy="73292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481" name="Text Box 447"/>
          <p:cNvSpPr txBox="1">
            <a:spLocks noChangeArrowheads="1"/>
          </p:cNvSpPr>
          <p:nvPr/>
        </p:nvSpPr>
        <p:spPr bwMode="auto">
          <a:xfrm>
            <a:off x="5291709" y="35143562"/>
            <a:ext cx="8322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400" b="1" dirty="0" err="1">
                <a:solidFill>
                  <a:srgbClr val="0070C0"/>
                </a:solidFill>
                <a:latin typeface="Century Gothic" pitchFamily="34" charset="0"/>
              </a:rPr>
              <a:t>Moving</a:t>
            </a:r>
            <a:endParaRPr lang="fr-FR" altLang="fr-FR" sz="1400" b="1" dirty="0">
              <a:solidFill>
                <a:srgbClr val="0070C0"/>
              </a:solidFill>
              <a:latin typeface="Century Gothic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400" b="1" dirty="0" err="1">
                <a:solidFill>
                  <a:srgbClr val="0070C0"/>
                </a:solidFill>
                <a:latin typeface="Century Gothic" pitchFamily="34" charset="0"/>
              </a:rPr>
              <a:t>mirror</a:t>
            </a:r>
            <a:endParaRPr lang="fr-FR" altLang="fr-FR" sz="1400" b="1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13482" name="Text Box 528"/>
          <p:cNvSpPr txBox="1">
            <a:spLocks noChangeArrowheads="1"/>
          </p:cNvSpPr>
          <p:nvPr/>
        </p:nvSpPr>
        <p:spPr bwMode="auto">
          <a:xfrm>
            <a:off x="3241633" y="35362699"/>
            <a:ext cx="8290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400" b="1" dirty="0">
                <a:solidFill>
                  <a:srgbClr val="FF0000"/>
                </a:solidFill>
                <a:latin typeface="Century Gothic" pitchFamily="34" charset="0"/>
              </a:rPr>
              <a:t>Optical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400" b="1" dirty="0" err="1">
                <a:solidFill>
                  <a:srgbClr val="FF0000"/>
                </a:solidFill>
                <a:latin typeface="Century Gothic" pitchFamily="34" charset="0"/>
              </a:rPr>
              <a:t>beam</a:t>
            </a:r>
            <a:endParaRPr lang="fr-FR" altLang="fr-FR" sz="14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cxnSp>
        <p:nvCxnSpPr>
          <p:cNvPr id="174" name="Connecteur droit avec flèche 173"/>
          <p:cNvCxnSpPr/>
          <p:nvPr/>
        </p:nvCxnSpPr>
        <p:spPr bwMode="auto">
          <a:xfrm flipV="1">
            <a:off x="4443744" y="35526323"/>
            <a:ext cx="842614" cy="414334"/>
          </a:xfrm>
          <a:prstGeom prst="straightConnector1">
            <a:avLst/>
          </a:prstGeom>
          <a:ln w="28575">
            <a:solidFill>
              <a:schemeClr val="accent2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Text Box 574"/>
          <p:cNvSpPr txBox="1">
            <a:spLocks noChangeArrowheads="1"/>
          </p:cNvSpPr>
          <p:nvPr/>
        </p:nvSpPr>
        <p:spPr bwMode="auto">
          <a:xfrm>
            <a:off x="11751369" y="36136804"/>
            <a:ext cx="710371" cy="482038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accent2"/>
            </a:solidFill>
            <a:miter lim="800000"/>
            <a:headEnd/>
            <a:tailEnd/>
          </a:ln>
        </p:spPr>
        <p:txBody>
          <a:bodyPr tIns="154800" bIns="15480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sz="280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96" name="Rectangle 570"/>
          <p:cNvSpPr>
            <a:spLocks noChangeArrowheads="1"/>
          </p:cNvSpPr>
          <p:nvPr/>
        </p:nvSpPr>
        <p:spPr bwMode="auto">
          <a:xfrm>
            <a:off x="11070346" y="34729218"/>
            <a:ext cx="1939424" cy="1920632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98" name="Rectangle 571"/>
          <p:cNvSpPr>
            <a:spLocks noChangeArrowheads="1"/>
          </p:cNvSpPr>
          <p:nvPr/>
        </p:nvSpPr>
        <p:spPr bwMode="auto">
          <a:xfrm>
            <a:off x="13009771" y="35122929"/>
            <a:ext cx="516804" cy="43599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99" name="Rectangle 572"/>
          <p:cNvSpPr>
            <a:spLocks noChangeArrowheads="1"/>
          </p:cNvSpPr>
          <p:nvPr/>
        </p:nvSpPr>
        <p:spPr bwMode="auto">
          <a:xfrm>
            <a:off x="10553543" y="35122929"/>
            <a:ext cx="516804" cy="43599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1" name="Line 575"/>
          <p:cNvSpPr>
            <a:spLocks noChangeShapeType="1"/>
          </p:cNvSpPr>
          <p:nvPr/>
        </p:nvSpPr>
        <p:spPr bwMode="auto">
          <a:xfrm flipH="1" flipV="1">
            <a:off x="12025023" y="35774290"/>
            <a:ext cx="0" cy="34865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2" name="Rectangle 573"/>
          <p:cNvSpPr>
            <a:spLocks noChangeArrowheads="1"/>
          </p:cNvSpPr>
          <p:nvPr/>
        </p:nvSpPr>
        <p:spPr bwMode="auto">
          <a:xfrm>
            <a:off x="11631314" y="35583993"/>
            <a:ext cx="845679" cy="176653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3" name="Text Box 577"/>
          <p:cNvSpPr txBox="1">
            <a:spLocks noChangeArrowheads="1"/>
          </p:cNvSpPr>
          <p:nvPr/>
        </p:nvSpPr>
        <p:spPr bwMode="auto">
          <a:xfrm>
            <a:off x="7763749" y="35010995"/>
            <a:ext cx="155363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1600" b="1" dirty="0">
                <a:solidFill>
                  <a:srgbClr val="0070C0"/>
                </a:solidFill>
                <a:latin typeface="Century Gothic" pitchFamily="34" charset="0"/>
              </a:rPr>
              <a:t>Moving mirror</a:t>
            </a:r>
          </a:p>
        </p:txBody>
      </p:sp>
      <p:sp>
        <p:nvSpPr>
          <p:cNvPr id="205" name="Text Box 581"/>
          <p:cNvSpPr txBox="1">
            <a:spLocks noChangeArrowheads="1"/>
          </p:cNvSpPr>
          <p:nvPr/>
        </p:nvSpPr>
        <p:spPr bwMode="auto">
          <a:xfrm>
            <a:off x="3660092" y="36319670"/>
            <a:ext cx="10358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1600" b="1" dirty="0">
                <a:solidFill>
                  <a:schemeClr val="bg1"/>
                </a:solidFill>
                <a:latin typeface="Century Gothic" pitchFamily="34" charset="0"/>
              </a:rPr>
              <a:t>Vacuum</a:t>
            </a:r>
          </a:p>
        </p:txBody>
      </p:sp>
      <p:sp>
        <p:nvSpPr>
          <p:cNvPr id="208" name="Text Box 585"/>
          <p:cNvSpPr txBox="1">
            <a:spLocks noChangeArrowheads="1"/>
          </p:cNvSpPr>
          <p:nvPr/>
        </p:nvSpPr>
        <p:spPr bwMode="auto">
          <a:xfrm>
            <a:off x="7737803" y="35528351"/>
            <a:ext cx="15760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1600" b="1" dirty="0">
                <a:solidFill>
                  <a:srgbClr val="FF0000"/>
                </a:solidFill>
                <a:latin typeface="Century Gothic" pitchFamily="34" charset="0"/>
              </a:rPr>
              <a:t>Optical beam</a:t>
            </a:r>
          </a:p>
        </p:txBody>
      </p:sp>
      <p:sp>
        <p:nvSpPr>
          <p:cNvPr id="212" name="Text Box 587"/>
          <p:cNvSpPr txBox="1">
            <a:spLocks noChangeArrowheads="1"/>
          </p:cNvSpPr>
          <p:nvPr/>
        </p:nvSpPr>
        <p:spPr bwMode="auto">
          <a:xfrm>
            <a:off x="7767252" y="36174774"/>
            <a:ext cx="159210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1600" b="1" dirty="0">
                <a:solidFill>
                  <a:schemeClr val="accent2"/>
                </a:solidFill>
                <a:latin typeface="Century Gothic" pitchFamily="34" charset="0"/>
              </a:rPr>
              <a:t>Interferometer</a:t>
            </a:r>
          </a:p>
        </p:txBody>
      </p:sp>
      <p:sp>
        <p:nvSpPr>
          <p:cNvPr id="215" name="Line 150"/>
          <p:cNvSpPr>
            <a:spLocks noChangeShapeType="1"/>
          </p:cNvSpPr>
          <p:nvPr/>
        </p:nvSpPr>
        <p:spPr bwMode="auto">
          <a:xfrm>
            <a:off x="9375021" y="36370561"/>
            <a:ext cx="2650001" cy="74868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6" name="Freeform 569"/>
          <p:cNvSpPr>
            <a:spLocks/>
          </p:cNvSpPr>
          <p:nvPr/>
        </p:nvSpPr>
        <p:spPr bwMode="auto">
          <a:xfrm>
            <a:off x="11347541" y="35583993"/>
            <a:ext cx="1422620" cy="1046562"/>
          </a:xfrm>
          <a:custGeom>
            <a:avLst/>
            <a:gdLst>
              <a:gd name="T0" fmla="*/ 0 w 1980"/>
              <a:gd name="T1" fmla="*/ 2147483647 h 1440"/>
              <a:gd name="T2" fmla="*/ 2147483647 w 1980"/>
              <a:gd name="T3" fmla="*/ 2147483647 h 1440"/>
              <a:gd name="T4" fmla="*/ 0 w 1980"/>
              <a:gd name="T5" fmla="*/ 2147483647 h 1440"/>
              <a:gd name="T6" fmla="*/ 2147483647 w 1980"/>
              <a:gd name="T7" fmla="*/ 2147483647 h 1440"/>
              <a:gd name="T8" fmla="*/ 0 w 1980"/>
              <a:gd name="T9" fmla="*/ 2147483647 h 1440"/>
              <a:gd name="T10" fmla="*/ 2147483647 w 1980"/>
              <a:gd name="T11" fmla="*/ 2147483647 h 1440"/>
              <a:gd name="T12" fmla="*/ 0 w 1980"/>
              <a:gd name="T13" fmla="*/ 2147483647 h 1440"/>
              <a:gd name="T14" fmla="*/ 2147483647 w 1980"/>
              <a:gd name="T15" fmla="*/ 2147483647 h 1440"/>
              <a:gd name="T16" fmla="*/ 0 w 1980"/>
              <a:gd name="T17" fmla="*/ 0 h 1440"/>
              <a:gd name="T18" fmla="*/ 2147483647 w 1980"/>
              <a:gd name="T19" fmla="*/ 0 h 1440"/>
              <a:gd name="T20" fmla="*/ 2147483647 w 1980"/>
              <a:gd name="T21" fmla="*/ 2147483647 h 1440"/>
              <a:gd name="T22" fmla="*/ 2147483647 w 1980"/>
              <a:gd name="T23" fmla="*/ 2147483647 h 1440"/>
              <a:gd name="T24" fmla="*/ 2147483647 w 1980"/>
              <a:gd name="T25" fmla="*/ 2147483647 h 1440"/>
              <a:gd name="T26" fmla="*/ 2147483647 w 1980"/>
              <a:gd name="T27" fmla="*/ 2147483647 h 1440"/>
              <a:gd name="T28" fmla="*/ 2147483647 w 1980"/>
              <a:gd name="T29" fmla="*/ 2147483647 h 1440"/>
              <a:gd name="T30" fmla="*/ 2147483647 w 1980"/>
              <a:gd name="T31" fmla="*/ 2147483647 h 1440"/>
              <a:gd name="T32" fmla="*/ 2147483647 w 1980"/>
              <a:gd name="T33" fmla="*/ 2147483647 h 1440"/>
              <a:gd name="T34" fmla="*/ 2147483647 w 1980"/>
              <a:gd name="T35" fmla="*/ 2147483647 h 1440"/>
              <a:gd name="T36" fmla="*/ 0 w 1980"/>
              <a:gd name="T37" fmla="*/ 2147483647 h 144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980" h="1440">
                <a:moveTo>
                  <a:pt x="0" y="1440"/>
                </a:moveTo>
                <a:lnTo>
                  <a:pt x="360" y="1260"/>
                </a:lnTo>
                <a:lnTo>
                  <a:pt x="0" y="1080"/>
                </a:lnTo>
                <a:lnTo>
                  <a:pt x="360" y="900"/>
                </a:lnTo>
                <a:lnTo>
                  <a:pt x="0" y="720"/>
                </a:lnTo>
                <a:lnTo>
                  <a:pt x="360" y="540"/>
                </a:lnTo>
                <a:lnTo>
                  <a:pt x="0" y="360"/>
                </a:lnTo>
                <a:lnTo>
                  <a:pt x="360" y="180"/>
                </a:lnTo>
                <a:lnTo>
                  <a:pt x="0" y="0"/>
                </a:lnTo>
                <a:lnTo>
                  <a:pt x="1980" y="0"/>
                </a:lnTo>
                <a:lnTo>
                  <a:pt x="1620" y="180"/>
                </a:lnTo>
                <a:lnTo>
                  <a:pt x="1980" y="360"/>
                </a:lnTo>
                <a:lnTo>
                  <a:pt x="1620" y="540"/>
                </a:lnTo>
                <a:lnTo>
                  <a:pt x="1980" y="720"/>
                </a:lnTo>
                <a:lnTo>
                  <a:pt x="1620" y="900"/>
                </a:lnTo>
                <a:lnTo>
                  <a:pt x="1980" y="1080"/>
                </a:lnTo>
                <a:lnTo>
                  <a:pt x="1620" y="1260"/>
                </a:lnTo>
                <a:lnTo>
                  <a:pt x="1980" y="1440"/>
                </a:lnTo>
                <a:lnTo>
                  <a:pt x="0" y="1440"/>
                </a:lnTo>
                <a:close/>
              </a:path>
            </a:pathLst>
          </a:custGeom>
          <a:noFill/>
          <a:ln w="1905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4" name="Line 150"/>
          <p:cNvSpPr>
            <a:spLocks noChangeShapeType="1"/>
          </p:cNvSpPr>
          <p:nvPr/>
        </p:nvSpPr>
        <p:spPr bwMode="auto">
          <a:xfrm>
            <a:off x="9330111" y="35739418"/>
            <a:ext cx="2694911" cy="14650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cxnSp>
        <p:nvCxnSpPr>
          <p:cNvPr id="14" name="Connecteur en angle 13"/>
          <p:cNvCxnSpPr>
            <a:stCxn id="212" idx="1"/>
          </p:cNvCxnSpPr>
          <p:nvPr/>
        </p:nvCxnSpPr>
        <p:spPr>
          <a:xfrm rot="10800000">
            <a:off x="4669838" y="34875369"/>
            <a:ext cx="3097414" cy="146868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Line 150"/>
          <p:cNvSpPr>
            <a:spLocks noChangeShapeType="1"/>
          </p:cNvSpPr>
          <p:nvPr/>
        </p:nvSpPr>
        <p:spPr bwMode="auto">
          <a:xfrm>
            <a:off x="9339645" y="35210302"/>
            <a:ext cx="2685377" cy="34399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9" name="Text Box 581"/>
          <p:cNvSpPr txBox="1">
            <a:spLocks noChangeArrowheads="1"/>
          </p:cNvSpPr>
          <p:nvPr/>
        </p:nvSpPr>
        <p:spPr bwMode="auto">
          <a:xfrm>
            <a:off x="11493048" y="34875369"/>
            <a:ext cx="10358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1600" b="1" dirty="0">
                <a:solidFill>
                  <a:schemeClr val="bg1"/>
                </a:solidFill>
                <a:latin typeface="Century Gothic" pitchFamily="34" charset="0"/>
              </a:rPr>
              <a:t>Vacuum</a:t>
            </a:r>
          </a:p>
        </p:txBody>
      </p:sp>
      <p:pic>
        <p:nvPicPr>
          <p:cNvPr id="230" name="Image 229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8544" y="13077546"/>
            <a:ext cx="9650491" cy="5295315"/>
          </a:xfrm>
          <a:prstGeom prst="rect">
            <a:avLst/>
          </a:prstGeom>
        </p:spPr>
      </p:pic>
      <p:sp>
        <p:nvSpPr>
          <p:cNvPr id="233" name="ZoneTexte 2"/>
          <p:cNvSpPr txBox="1"/>
          <p:nvPr/>
        </p:nvSpPr>
        <p:spPr>
          <a:xfrm>
            <a:off x="38931820" y="13828629"/>
            <a:ext cx="2261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err="1">
                <a:solidFill>
                  <a:srgbClr val="666666"/>
                </a:solidFill>
                <a:latin typeface="Century Gothic" panose="020B0502020202020204" pitchFamily="34" charset="0"/>
              </a:rPr>
              <a:t>Metrology</a:t>
            </a:r>
            <a:r>
              <a:rPr lang="fr-FR" sz="2400" dirty="0">
                <a:solidFill>
                  <a:srgbClr val="666666"/>
                </a:solidFill>
                <a:latin typeface="Century Gothic" panose="020B0502020202020204" pitchFamily="34" charset="0"/>
              </a:rPr>
              <a:t> Test </a:t>
            </a:r>
            <a:r>
              <a:rPr lang="fr-FR" sz="2400" dirty="0" err="1">
                <a:solidFill>
                  <a:srgbClr val="666666"/>
                </a:solidFill>
                <a:latin typeface="Century Gothic" panose="020B0502020202020204" pitchFamily="34" charset="0"/>
              </a:rPr>
              <a:t>Bench</a:t>
            </a:r>
            <a:endParaRPr lang="fr-FR" sz="2400" dirty="0">
              <a:solidFill>
                <a:srgbClr val="666666"/>
              </a:solidFill>
              <a:latin typeface="Century Gothic" panose="020B0502020202020204" pitchFamily="34" charset="0"/>
            </a:endParaRPr>
          </a:p>
        </p:txBody>
      </p:sp>
      <p:sp>
        <p:nvSpPr>
          <p:cNvPr id="234" name="Ellipse 233"/>
          <p:cNvSpPr/>
          <p:nvPr/>
        </p:nvSpPr>
        <p:spPr>
          <a:xfrm>
            <a:off x="41713396" y="13233975"/>
            <a:ext cx="2433122" cy="4808337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cxnSp>
        <p:nvCxnSpPr>
          <p:cNvPr id="235" name="Connecteur droit avec flèche 234"/>
          <p:cNvCxnSpPr/>
          <p:nvPr/>
        </p:nvCxnSpPr>
        <p:spPr>
          <a:xfrm>
            <a:off x="40488882" y="13996817"/>
            <a:ext cx="1656562" cy="252178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Ellipse 235"/>
          <p:cNvSpPr/>
          <p:nvPr/>
        </p:nvSpPr>
        <p:spPr>
          <a:xfrm>
            <a:off x="34774315" y="16897755"/>
            <a:ext cx="2036690" cy="1226951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cxnSp>
        <p:nvCxnSpPr>
          <p:cNvPr id="237" name="Connecteur droit avec flèche 236"/>
          <p:cNvCxnSpPr/>
          <p:nvPr/>
        </p:nvCxnSpPr>
        <p:spPr>
          <a:xfrm flipH="1">
            <a:off x="36133143" y="14355699"/>
            <a:ext cx="2798678" cy="2542056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Text Box 154"/>
          <p:cNvSpPr txBox="1">
            <a:spLocks noChangeArrowheads="1"/>
          </p:cNvSpPr>
          <p:nvPr/>
        </p:nvSpPr>
        <p:spPr bwMode="auto">
          <a:xfrm>
            <a:off x="44940423" y="13240016"/>
            <a:ext cx="4727791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None/>
            </a:pPr>
            <a:r>
              <a:rPr lang="en-US" altLang="fr-FR" sz="2800" b="1" dirty="0">
                <a:solidFill>
                  <a:schemeClr val="bg1"/>
                </a:solidFill>
                <a:latin typeface="Century Gothic" pitchFamily="34" charset="0"/>
              </a:rPr>
              <a:t>Flat response of the transfer function:</a:t>
            </a:r>
            <a:r>
              <a:rPr lang="fr-FR" altLang="fr-FR" sz="2800" b="1" dirty="0">
                <a:solidFill>
                  <a:schemeClr val="bg1"/>
                </a:solidFill>
                <a:latin typeface="Century Gothic" pitchFamily="34" charset="0"/>
              </a:rPr>
              <a:t> the defaults </a:t>
            </a:r>
            <a:r>
              <a:rPr lang="fr-FR" altLang="fr-FR" sz="2800" b="1" dirty="0" err="1">
                <a:solidFill>
                  <a:schemeClr val="bg1"/>
                </a:solidFill>
                <a:latin typeface="Century Gothic" pitchFamily="34" charset="0"/>
              </a:rPr>
              <a:t>observed</a:t>
            </a:r>
            <a:r>
              <a:rPr lang="fr-FR" altLang="fr-FR" sz="2800" b="1" dirty="0">
                <a:solidFill>
                  <a:schemeClr val="bg1"/>
                </a:solidFill>
                <a:latin typeface="Century Gothic" pitchFamily="34" charset="0"/>
              </a:rPr>
              <a:t> come </a:t>
            </a:r>
            <a:r>
              <a:rPr lang="fr-FR" altLang="fr-FR" sz="2800" b="1" dirty="0" err="1">
                <a:solidFill>
                  <a:schemeClr val="bg1"/>
                </a:solidFill>
                <a:latin typeface="Century Gothic" pitchFamily="34" charset="0"/>
              </a:rPr>
              <a:t>from</a:t>
            </a:r>
            <a:r>
              <a:rPr lang="fr-FR" altLang="fr-FR" sz="2800" b="1" dirty="0">
                <a:solidFill>
                  <a:schemeClr val="bg1"/>
                </a:solidFill>
                <a:latin typeface="Century Gothic" pitchFamily="34" charset="0"/>
              </a:rPr>
              <a:t> the </a:t>
            </a:r>
            <a:r>
              <a:rPr lang="fr-FR" altLang="fr-FR" sz="2800" b="1" dirty="0" err="1">
                <a:solidFill>
                  <a:schemeClr val="bg1"/>
                </a:solidFill>
                <a:latin typeface="Century Gothic" pitchFamily="34" charset="0"/>
              </a:rPr>
              <a:t>environmental</a:t>
            </a:r>
            <a:r>
              <a:rPr lang="fr-FR" altLang="fr-FR" sz="2800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fr-FR" altLang="fr-FR" sz="2800" b="1" dirty="0" err="1">
                <a:solidFill>
                  <a:schemeClr val="bg1"/>
                </a:solidFill>
                <a:latin typeface="Century Gothic" pitchFamily="34" charset="0"/>
              </a:rPr>
              <a:t>effects</a:t>
            </a:r>
            <a:r>
              <a:rPr lang="fr-FR" altLang="fr-FR" sz="2800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fr-FR" altLang="fr-FR" sz="2800" b="1" dirty="0" err="1">
                <a:solidFill>
                  <a:schemeClr val="bg1"/>
                </a:solidFill>
                <a:latin typeface="Century Gothic" pitchFamily="34" charset="0"/>
              </a:rPr>
              <a:t>during</a:t>
            </a:r>
            <a:r>
              <a:rPr lang="fr-FR" altLang="fr-FR" sz="2800" b="1" dirty="0">
                <a:solidFill>
                  <a:schemeClr val="bg1"/>
                </a:solidFill>
                <a:latin typeface="Century Gothic" pitchFamily="34" charset="0"/>
              </a:rPr>
              <a:t> the </a:t>
            </a:r>
            <a:r>
              <a:rPr lang="fr-FR" altLang="fr-FR" sz="2800" b="1" dirty="0" err="1">
                <a:solidFill>
                  <a:schemeClr val="bg1"/>
                </a:solidFill>
                <a:latin typeface="Century Gothic" pitchFamily="34" charset="0"/>
              </a:rPr>
              <a:t>measurements</a:t>
            </a:r>
            <a:r>
              <a:rPr lang="fr-FR" altLang="fr-FR" sz="2800" b="1" dirty="0">
                <a:solidFill>
                  <a:schemeClr val="bg1"/>
                </a:solidFill>
                <a:latin typeface="Century Gothic" pitchFamily="34" charset="0"/>
              </a:rPr>
              <a:t> in LF and in HF </a:t>
            </a:r>
            <a:r>
              <a:rPr lang="fr-FR" altLang="fr-FR" sz="2800" b="1" dirty="0" err="1">
                <a:solidFill>
                  <a:schemeClr val="bg1"/>
                </a:solidFill>
                <a:latin typeface="Century Gothic" pitchFamily="34" charset="0"/>
              </a:rPr>
              <a:t>from</a:t>
            </a:r>
            <a:r>
              <a:rPr lang="fr-FR" altLang="fr-FR" sz="2800" b="1" dirty="0">
                <a:solidFill>
                  <a:schemeClr val="bg1"/>
                </a:solidFill>
                <a:latin typeface="Century Gothic" pitchFamily="34" charset="0"/>
              </a:rPr>
              <a:t> the calibration speaker </a:t>
            </a:r>
            <a:r>
              <a:rPr lang="fr-FR" altLang="fr-FR" sz="2800" b="1" dirty="0" err="1">
                <a:solidFill>
                  <a:schemeClr val="bg1"/>
                </a:solidFill>
                <a:latin typeface="Century Gothic" pitchFamily="34" charset="0"/>
              </a:rPr>
              <a:t>resonance</a:t>
            </a:r>
            <a:endParaRPr lang="en-US" altLang="fr-FR" sz="28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39" name="AutoShape 120"/>
          <p:cNvSpPr>
            <a:spLocks noChangeArrowheads="1"/>
          </p:cNvSpPr>
          <p:nvPr/>
        </p:nvSpPr>
        <p:spPr bwMode="auto">
          <a:xfrm>
            <a:off x="33516370" y="19766834"/>
            <a:ext cx="17154615" cy="11250016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fr-FR" sz="1800"/>
          </a:p>
        </p:txBody>
      </p:sp>
      <p:sp>
        <p:nvSpPr>
          <p:cNvPr id="240" name="Rectangle 239"/>
          <p:cNvSpPr/>
          <p:nvPr/>
        </p:nvSpPr>
        <p:spPr>
          <a:xfrm>
            <a:off x="33615367" y="19755124"/>
            <a:ext cx="17055618" cy="1125537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41" name="Rectangle 183"/>
          <p:cNvSpPr>
            <a:spLocks noChangeArrowheads="1"/>
          </p:cNvSpPr>
          <p:nvPr/>
        </p:nvSpPr>
        <p:spPr bwMode="auto">
          <a:xfrm>
            <a:off x="33597905" y="19740836"/>
            <a:ext cx="14806612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endParaRPr lang="en-US" altLang="fr-FR" sz="5400" b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r>
              <a:rPr lang="en-US" altLang="fr-FR" sz="5400" b="1" dirty="0">
                <a:solidFill>
                  <a:schemeClr val="bg1"/>
                </a:solidFill>
                <a:latin typeface="Century Gothic" pitchFamily="34" charset="0"/>
              </a:rPr>
              <a:t>Conclusion</a:t>
            </a:r>
          </a:p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endParaRPr lang="en-US" altLang="fr-FR" sz="5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42" name="Rectangle 241"/>
          <p:cNvSpPr/>
          <p:nvPr/>
        </p:nvSpPr>
        <p:spPr>
          <a:xfrm>
            <a:off x="33515355" y="19753536"/>
            <a:ext cx="1258887" cy="1127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7</a:t>
            </a:r>
          </a:p>
        </p:txBody>
      </p:sp>
      <p:pic>
        <p:nvPicPr>
          <p:cNvPr id="243" name="Image 242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9035" y="21771441"/>
            <a:ext cx="6945610" cy="12347751"/>
          </a:xfrm>
          <a:prstGeom prst="rect">
            <a:avLst/>
          </a:prstGeom>
        </p:spPr>
      </p:pic>
      <p:sp>
        <p:nvSpPr>
          <p:cNvPr id="245" name="Text Box 482"/>
          <p:cNvSpPr txBox="1">
            <a:spLocks noChangeArrowheads="1"/>
          </p:cNvSpPr>
          <p:nvPr/>
        </p:nvSpPr>
        <p:spPr bwMode="auto">
          <a:xfrm>
            <a:off x="34128466" y="21151279"/>
            <a:ext cx="9265367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3000" b="1" u="sng" dirty="0">
                <a:solidFill>
                  <a:schemeClr val="bg1"/>
                </a:solidFill>
                <a:latin typeface="Century Gothic" pitchFamily="34" charset="0"/>
              </a:rPr>
              <a:t>Advantages:</a:t>
            </a:r>
          </a:p>
          <a:p>
            <a:pPr marL="514350" indent="-514350" eaLnBrk="1" hangingPunct="1">
              <a:spcBef>
                <a:spcPct val="0"/>
              </a:spcBef>
              <a:buClrTx/>
              <a:buFont typeface="+mj-lt"/>
              <a:buAutoNum type="arabicPeriod"/>
            </a:pPr>
            <a:r>
              <a:rPr lang="en-US" altLang="fr-FR" sz="2800" b="1" dirty="0">
                <a:solidFill>
                  <a:schemeClr val="bg1"/>
                </a:solidFill>
                <a:latin typeface="Century Gothic" pitchFamily="34" charset="0"/>
              </a:rPr>
              <a:t>Better resolution for the total bandwidth</a:t>
            </a:r>
          </a:p>
          <a:p>
            <a:pPr marL="514350" indent="-514350" eaLnBrk="1" hangingPunct="1">
              <a:spcBef>
                <a:spcPct val="0"/>
              </a:spcBef>
              <a:buClrTx/>
              <a:buFont typeface="+mj-lt"/>
              <a:buAutoNum type="arabicPeriod"/>
            </a:pPr>
            <a:r>
              <a:rPr lang="en-US" altLang="fr-FR" sz="2800" b="1" dirty="0">
                <a:solidFill>
                  <a:schemeClr val="bg1"/>
                </a:solidFill>
                <a:latin typeface="Century Gothic" pitchFamily="34" charset="0"/>
              </a:rPr>
              <a:t>Less sensitivity to temperature variation</a:t>
            </a:r>
          </a:p>
          <a:p>
            <a:pPr marL="514350" indent="-514350" eaLnBrk="1" hangingPunct="1">
              <a:spcBef>
                <a:spcPct val="0"/>
              </a:spcBef>
              <a:buClrTx/>
              <a:buFont typeface="+mj-lt"/>
              <a:buAutoNum type="arabicPeriod"/>
            </a:pPr>
            <a:r>
              <a:rPr lang="en-US" altLang="fr-FR" sz="2800" b="1" dirty="0">
                <a:solidFill>
                  <a:schemeClr val="bg1"/>
                </a:solidFill>
                <a:latin typeface="Century Gothic" pitchFamily="34" charset="0"/>
              </a:rPr>
              <a:t>No adjustment with altitude</a:t>
            </a:r>
          </a:p>
          <a:p>
            <a:pPr marL="514350" indent="-514350" eaLnBrk="1" hangingPunct="1">
              <a:spcBef>
                <a:spcPct val="0"/>
              </a:spcBef>
              <a:buClrTx/>
              <a:buFont typeface="+mj-lt"/>
              <a:buAutoNum type="arabicPeriod"/>
            </a:pPr>
            <a:r>
              <a:rPr lang="en-US" altLang="fr-FR" sz="2800" b="1" dirty="0">
                <a:solidFill>
                  <a:schemeClr val="bg1"/>
                </a:solidFill>
                <a:latin typeface="Century Gothic" pitchFamily="34" charset="0"/>
              </a:rPr>
              <a:t>Less optical adjustment compared with other optical technology</a:t>
            </a:r>
          </a:p>
        </p:txBody>
      </p:sp>
      <p:sp>
        <p:nvSpPr>
          <p:cNvPr id="133" name="ZoneTexte 132"/>
          <p:cNvSpPr txBox="1"/>
          <p:nvPr/>
        </p:nvSpPr>
        <p:spPr>
          <a:xfrm>
            <a:off x="34021443" y="24290831"/>
            <a:ext cx="890851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u="sng" dirty="0">
                <a:solidFill>
                  <a:schemeClr val="bg1"/>
                </a:solidFill>
                <a:latin typeface="Century Gothic" pitchFamily="34" charset="0"/>
              </a:rPr>
              <a:t>Other interests: </a:t>
            </a:r>
          </a:p>
          <a:p>
            <a:pPr algn="just"/>
            <a:r>
              <a:rPr lang="en-US" sz="2800" b="1" dirty="0" err="1">
                <a:solidFill>
                  <a:schemeClr val="bg1"/>
                </a:solidFill>
                <a:latin typeface="Century Gothic" pitchFamily="34" charset="0"/>
              </a:rPr>
              <a:t>OptoGeo</a:t>
            </a:r>
            <a:r>
              <a:rPr lang="en-US" sz="2800" b="1" dirty="0">
                <a:solidFill>
                  <a:schemeClr val="bg1"/>
                </a:solidFill>
                <a:latin typeface="Century Gothic" pitchFamily="34" charset="0"/>
              </a:rPr>
              <a:t> sensor is a useful tool to characterize metrology test bench on a wider frequency bandwidth</a:t>
            </a:r>
            <a:endParaRPr lang="fr-FR" sz="2800" b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just"/>
            <a:endParaRPr lang="en-US" sz="3000" b="1" u="sng" dirty="0">
              <a:solidFill>
                <a:schemeClr val="bg1"/>
              </a:solidFill>
              <a:latin typeface="Century Gothic" pitchFamily="34" charset="0"/>
            </a:endParaRPr>
          </a:p>
          <a:p>
            <a:pPr algn="just"/>
            <a:r>
              <a:rPr lang="en-US" sz="3000" b="1" u="sng" dirty="0">
                <a:solidFill>
                  <a:schemeClr val="bg1"/>
                </a:solidFill>
                <a:latin typeface="Century Gothic" pitchFamily="34" charset="0"/>
              </a:rPr>
              <a:t>Future works:</a:t>
            </a:r>
            <a:endParaRPr lang="fr-FR" sz="3000" b="1" u="sng" dirty="0">
              <a:solidFill>
                <a:schemeClr val="bg1"/>
              </a:solidFill>
              <a:latin typeface="Century Gothic" pitchFamily="34" charset="0"/>
            </a:endParaRPr>
          </a:p>
          <a:p>
            <a:pPr algn="just"/>
            <a:r>
              <a:rPr lang="en-US" sz="2800" b="1" dirty="0">
                <a:solidFill>
                  <a:schemeClr val="bg1"/>
                </a:solidFill>
                <a:latin typeface="Century Gothic" pitchFamily="34" charset="0"/>
              </a:rPr>
              <a:t>• Optical digitizer: lower noise, lower consumption</a:t>
            </a:r>
            <a:endParaRPr lang="fr-FR" sz="2800" b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just"/>
            <a:r>
              <a:rPr lang="en-US" sz="2800" b="1" dirty="0">
                <a:solidFill>
                  <a:schemeClr val="bg1"/>
                </a:solidFill>
                <a:latin typeface="Century Gothic" pitchFamily="34" charset="0"/>
              </a:rPr>
              <a:t>• Quality of the laser source</a:t>
            </a:r>
            <a:endParaRPr lang="fr-FR" sz="2800" b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just"/>
            <a:r>
              <a:rPr lang="en-US" sz="2800" b="1" dirty="0">
                <a:solidFill>
                  <a:schemeClr val="bg1"/>
                </a:solidFill>
                <a:latin typeface="Century Gothic" pitchFamily="34" charset="0"/>
              </a:rPr>
              <a:t>• Calibration capability</a:t>
            </a:r>
            <a:endParaRPr lang="fr-FR" sz="2800" b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just"/>
            <a:r>
              <a:rPr lang="fr-FR" sz="2800" b="1" dirty="0">
                <a:solidFill>
                  <a:schemeClr val="bg1"/>
                </a:solidFill>
                <a:latin typeface="Century Gothic" pitchFamily="34" charset="0"/>
              </a:rPr>
              <a:t>• </a:t>
            </a:r>
            <a:r>
              <a:rPr lang="en-US" sz="2800" b="1" dirty="0">
                <a:solidFill>
                  <a:schemeClr val="bg1"/>
                </a:solidFill>
                <a:latin typeface="Century Gothic" pitchFamily="34" charset="0"/>
              </a:rPr>
              <a:t>Low frequencies test bench</a:t>
            </a:r>
            <a:endParaRPr lang="fr-FR" sz="28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17066</TotalTime>
  <Words>493</Words>
  <Application>Microsoft Office PowerPoint</Application>
  <PresentationFormat>Personnalisé</PresentationFormat>
  <Paragraphs>129</Paragraphs>
  <Slides>1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11" baseType="lpstr">
      <vt:lpstr>Arial</vt:lpstr>
      <vt:lpstr>Calibri</vt:lpstr>
      <vt:lpstr>Century</vt:lpstr>
      <vt:lpstr>Century Gothic</vt:lpstr>
      <vt:lpstr>Comic Sans MS</vt:lpstr>
      <vt:lpstr>Impact</vt:lpstr>
      <vt:lpstr>Times New Roman</vt:lpstr>
      <vt:lpstr>Wingdings</vt:lpstr>
      <vt:lpstr>NewsPrint</vt:lpstr>
      <vt:lpstr>Graphique</vt:lpstr>
      <vt:lpstr>Présentation PowerPoint</vt:lpstr>
    </vt:vector>
  </TitlesOfParts>
  <Company>CEA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millierp</dc:creator>
  <cp:lastModifiedBy>Art-men</cp:lastModifiedBy>
  <cp:revision>360</cp:revision>
  <cp:lastPrinted>2016-12-05T14:20:02Z</cp:lastPrinted>
  <dcterms:created xsi:type="dcterms:W3CDTF">2010-04-01T14:30:10Z</dcterms:created>
  <dcterms:modified xsi:type="dcterms:W3CDTF">2017-04-14T16:16:07Z</dcterms:modified>
</cp:coreProperties>
</file>