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4" r:id="rId3"/>
    <p:sldId id="276" r:id="rId4"/>
    <p:sldId id="304" r:id="rId5"/>
    <p:sldId id="278" r:id="rId6"/>
    <p:sldId id="301" r:id="rId7"/>
    <p:sldId id="280" r:id="rId8"/>
    <p:sldId id="279" r:id="rId9"/>
    <p:sldId id="281" r:id="rId10"/>
    <p:sldId id="283" r:id="rId11"/>
    <p:sldId id="284" r:id="rId12"/>
    <p:sldId id="303" r:id="rId13"/>
    <p:sldId id="289" r:id="rId14"/>
    <p:sldId id="302" r:id="rId15"/>
    <p:sldId id="287" r:id="rId16"/>
    <p:sldId id="290" r:id="rId17"/>
    <p:sldId id="291" r:id="rId18"/>
    <p:sldId id="292" r:id="rId19"/>
    <p:sldId id="293" r:id="rId20"/>
    <p:sldId id="27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6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90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0049" y="185202"/>
            <a:ext cx="2035227" cy="65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563888" y="1855288"/>
            <a:ext cx="5400600" cy="2653832"/>
          </a:xfrm>
        </p:spPr>
        <p:txBody>
          <a:bodyPr/>
          <a:lstStyle/>
          <a:p>
            <a:r>
              <a:rPr lang="de-DE" dirty="0"/>
              <a:t>New Optical </a:t>
            </a:r>
            <a:r>
              <a:rPr lang="de-DE" dirty="0" err="1"/>
              <a:t>Microbarometer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26th </a:t>
            </a:r>
            <a:r>
              <a:rPr lang="fr-FR" dirty="0" err="1" smtClean="0"/>
              <a:t>june</a:t>
            </a:r>
            <a:r>
              <a:rPr lang="fr-FR" dirty="0" smtClean="0"/>
              <a:t> 2017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SnT</a:t>
            </a:r>
            <a:r>
              <a:rPr lang="fr-FR" dirty="0" smtClean="0"/>
              <a:t> 2017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Serge Olivier (CEA); Anthony Hue, Nathalie Olivier, Serge Le </a:t>
            </a:r>
            <a:r>
              <a:rPr lang="fr-FR" dirty="0"/>
              <a:t>Mallet (</a:t>
            </a:r>
            <a:r>
              <a:rPr lang="fr-FR" dirty="0" err="1"/>
              <a:t>SeismoWave</a:t>
            </a:r>
            <a:r>
              <a:rPr lang="fr-FR" dirty="0"/>
              <a:t>)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CEA | 10 AVRIL 2012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8" y="2708920"/>
            <a:ext cx="3149202" cy="1008112"/>
          </a:xfrm>
          <a:prstGeom prst="rect">
            <a:avLst/>
          </a:prstGeom>
        </p:spPr>
      </p:pic>
      <p:sp>
        <p:nvSpPr>
          <p:cNvPr id="13" name="ZoneTexte 27"/>
          <p:cNvSpPr txBox="1">
            <a:spLocks noChangeArrowheads="1"/>
          </p:cNvSpPr>
          <p:nvPr/>
        </p:nvSpPr>
        <p:spPr bwMode="auto">
          <a:xfrm>
            <a:off x="9168" y="4077072"/>
            <a:ext cx="3130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This </a:t>
            </a:r>
            <a:r>
              <a:rPr lang="fr-FR" altLang="fr-FR" sz="1600" dirty="0" err="1">
                <a:solidFill>
                  <a:schemeClr val="tx1"/>
                </a:solidFill>
                <a:latin typeface="Arial" charset="0"/>
              </a:rPr>
              <a:t>project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600" dirty="0" err="1">
                <a:solidFill>
                  <a:schemeClr val="tx1"/>
                </a:solidFill>
                <a:latin typeface="Arial" charset="0"/>
              </a:rPr>
              <a:t>is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600" dirty="0" err="1">
                <a:solidFill>
                  <a:schemeClr val="tx1"/>
                </a:solidFill>
                <a:latin typeface="Arial" charset="0"/>
              </a:rPr>
              <a:t>funded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 by the DGA </a:t>
            </a:r>
            <a:r>
              <a:rPr lang="fr-FR" altLang="fr-FR" sz="1600" dirty="0" err="1">
                <a:solidFill>
                  <a:schemeClr val="tx1"/>
                </a:solidFill>
                <a:latin typeface="Arial" charset="0"/>
              </a:rPr>
              <a:t>though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 convention n°132906059</a:t>
            </a:r>
          </a:p>
        </p:txBody>
      </p:sp>
      <p:pic>
        <p:nvPicPr>
          <p:cNvPr id="14" name="Picture 165" descr="DGA_DCN_Brest Conver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08069"/>
            <a:ext cx="827138" cy="8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7960" y="1340768"/>
            <a:ext cx="4032512" cy="4968552"/>
          </a:xfrm>
        </p:spPr>
        <p:txBody>
          <a:bodyPr/>
          <a:lstStyle/>
          <a:p>
            <a:r>
              <a:rPr lang="fr-FR" dirty="0"/>
              <a:t>6 </a:t>
            </a:r>
            <a:r>
              <a:rPr lang="fr-FR" dirty="0" smtClean="0"/>
              <a:t>prototypes</a:t>
            </a:r>
          </a:p>
          <a:p>
            <a:endParaRPr lang="fr-FR" dirty="0"/>
          </a:p>
          <a:p>
            <a:pPr lvl="1"/>
            <a:r>
              <a:rPr lang="fr-FR" dirty="0"/>
              <a:t>3 </a:t>
            </a:r>
            <a:r>
              <a:rPr lang="fr-FR" dirty="0" err="1"/>
              <a:t>with</a:t>
            </a:r>
            <a:r>
              <a:rPr lang="fr-FR" dirty="0"/>
              <a:t> a MB3a </a:t>
            </a:r>
            <a:r>
              <a:rPr lang="fr-FR" dirty="0" err="1" smtClean="0"/>
              <a:t>bellows</a:t>
            </a:r>
            <a:r>
              <a:rPr lang="fr-FR" dirty="0"/>
              <a:t> (</a:t>
            </a:r>
            <a:r>
              <a:rPr lang="fr-FR" dirty="0" err="1"/>
              <a:t>OptoGeo</a:t>
            </a:r>
            <a:r>
              <a:rPr lang="fr-FR" dirty="0"/>
              <a:t> 1,2,3)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3 </a:t>
            </a:r>
            <a:r>
              <a:rPr lang="fr-FR" dirty="0" err="1"/>
              <a:t>with</a:t>
            </a:r>
            <a:r>
              <a:rPr lang="fr-FR" dirty="0"/>
              <a:t> a MB2005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/>
              <a:t>OptoGeo</a:t>
            </a:r>
            <a:r>
              <a:rPr lang="fr-FR" dirty="0"/>
              <a:t> 4,5,6)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1520" y="1340768"/>
            <a:ext cx="4356040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dirty="0" smtClean="0"/>
              <a:t>Objectives: </a:t>
            </a:r>
          </a:p>
          <a:p>
            <a:pPr marL="0"/>
            <a:endParaRPr lang="fr-FR" dirty="0" smtClean="0"/>
          </a:p>
          <a:p>
            <a:pPr lvl="1"/>
            <a:r>
              <a:rPr lang="fr-FR" dirty="0"/>
              <a:t>to </a:t>
            </a:r>
            <a:r>
              <a:rPr lang="fr-FR" dirty="0" err="1"/>
              <a:t>characterize</a:t>
            </a:r>
            <a:r>
              <a:rPr lang="fr-FR" dirty="0"/>
              <a:t> the main components (</a:t>
            </a:r>
            <a:r>
              <a:rPr lang="fr-FR" dirty="0" err="1"/>
              <a:t>aneroid</a:t>
            </a:r>
            <a:r>
              <a:rPr lang="fr-FR" dirty="0"/>
              <a:t> </a:t>
            </a:r>
            <a:r>
              <a:rPr lang="fr-FR" dirty="0" err="1" smtClean="0"/>
              <a:t>bellows</a:t>
            </a:r>
            <a:r>
              <a:rPr lang="fr-FR" dirty="0" smtClean="0"/>
              <a:t>, </a:t>
            </a:r>
            <a:r>
              <a:rPr lang="fr-FR" dirty="0" err="1"/>
              <a:t>interferometer</a:t>
            </a:r>
            <a:r>
              <a:rPr lang="fr-FR" dirty="0"/>
              <a:t>)</a:t>
            </a:r>
          </a:p>
        </p:txBody>
      </p:sp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591" y="4406330"/>
            <a:ext cx="2644042" cy="1982017"/>
          </a:xfrm>
          <a:prstGeom prst="rect">
            <a:avLst/>
          </a:prstGeom>
        </p:spPr>
      </p:pic>
      <p:pic>
        <p:nvPicPr>
          <p:cNvPr id="1026" name="Picture 2" descr="D:\OptoGeo\Tests\Proto1\Proto1\Photos\DSC01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0898"/>
            <a:ext cx="2368588" cy="17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du contenu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745064"/>
            <a:ext cx="3340030" cy="2520000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14150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smtClean="0"/>
              <a:t>design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05064"/>
            <a:ext cx="5544616" cy="2304256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Signal PSD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for all </a:t>
            </a:r>
            <a:r>
              <a:rPr lang="fr-FR" dirty="0" err="1" smtClean="0"/>
              <a:t>sensors</a:t>
            </a:r>
            <a:r>
              <a:rPr lang="fr-FR" dirty="0" smtClean="0"/>
              <a:t> in a </a:t>
            </a: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High </a:t>
            </a:r>
            <a:r>
              <a:rPr lang="fr-FR" dirty="0" err="1" smtClean="0"/>
              <a:t>frequency</a:t>
            </a:r>
            <a:r>
              <a:rPr lang="fr-FR" dirty="0" smtClean="0"/>
              <a:t>: </a:t>
            </a:r>
            <a:r>
              <a:rPr lang="fr-FR" dirty="0" err="1" smtClean="0"/>
              <a:t>seismic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179512" y="1334505"/>
            <a:ext cx="5400600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Experiment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6 </a:t>
            </a:r>
            <a:r>
              <a:rPr lang="fr-FR" dirty="0" err="1"/>
              <a:t>OptoGeo</a:t>
            </a:r>
            <a:r>
              <a:rPr lang="fr-FR" dirty="0"/>
              <a:t> </a:t>
            </a:r>
            <a:r>
              <a:rPr lang="fr-FR" dirty="0" smtClean="0"/>
              <a:t>+ 1 MB2005 (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Observations of the </a:t>
            </a:r>
            <a:r>
              <a:rPr lang="fr-FR" dirty="0" err="1" smtClean="0"/>
              <a:t>same</a:t>
            </a:r>
            <a:r>
              <a:rPr lang="fr-FR" dirty="0" smtClean="0"/>
              <a:t> signal</a:t>
            </a:r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to </a:t>
            </a:r>
            <a:r>
              <a:rPr lang="fr-FR" dirty="0" err="1" smtClean="0"/>
              <a:t>validate</a:t>
            </a:r>
            <a:r>
              <a:rPr lang="fr-FR" dirty="0" smtClean="0"/>
              <a:t> the </a:t>
            </a:r>
            <a:r>
              <a:rPr lang="fr-FR" dirty="0" err="1"/>
              <a:t>OptoGeo</a:t>
            </a:r>
            <a:r>
              <a:rPr lang="fr-FR" dirty="0"/>
              <a:t>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28595"/>
            <a:ext cx="3358800" cy="149634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84779"/>
            <a:ext cx="3358800" cy="14963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40963"/>
            <a:ext cx="3358800" cy="1496349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22933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smtClean="0"/>
              <a:t>design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1052736"/>
            <a:ext cx="4320480" cy="2304256"/>
          </a:xfrm>
        </p:spPr>
        <p:txBody>
          <a:bodyPr/>
          <a:lstStyle/>
          <a:p>
            <a:r>
              <a:rPr lang="fr-FR" dirty="0" err="1" smtClean="0"/>
              <a:t>Coherence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Between</a:t>
            </a:r>
            <a:r>
              <a:rPr lang="fr-FR" dirty="0" smtClean="0"/>
              <a:t> MB2005 and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OptoGeo</a:t>
            </a:r>
            <a:r>
              <a:rPr lang="fr-FR" dirty="0" smtClean="0"/>
              <a:t>:</a:t>
            </a:r>
          </a:p>
          <a:p>
            <a:pPr lvl="3"/>
            <a:r>
              <a:rPr lang="fr-FR" dirty="0" smtClean="0"/>
              <a:t>&gt; 0,98 on a large </a:t>
            </a:r>
            <a:r>
              <a:rPr lang="fr-FR" dirty="0" err="1" smtClean="0"/>
              <a:t>bandwidth</a:t>
            </a:r>
            <a:endParaRPr lang="fr-FR" dirty="0" smtClean="0"/>
          </a:p>
          <a:p>
            <a:pPr lvl="3"/>
            <a:r>
              <a:rPr lang="fr-FR" dirty="0"/>
              <a:t>f</a:t>
            </a:r>
            <a:r>
              <a:rPr lang="fr-FR" dirty="0" smtClean="0"/>
              <a:t> &gt; 1 Hz: noise </a:t>
            </a:r>
            <a:r>
              <a:rPr lang="fr-FR" dirty="0" err="1" smtClean="0"/>
              <a:t>level</a:t>
            </a:r>
            <a:r>
              <a:rPr lang="fr-FR" dirty="0" smtClean="0"/>
              <a:t> of MB2005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OptoGeo</a:t>
            </a:r>
            <a:r>
              <a:rPr lang="fr-FR" dirty="0" smtClean="0"/>
              <a:t>:</a:t>
            </a:r>
          </a:p>
          <a:p>
            <a:pPr lvl="3"/>
            <a:r>
              <a:rPr lang="fr-FR" dirty="0" smtClean="0"/>
              <a:t>&gt; 0,98 on all the </a:t>
            </a:r>
            <a:r>
              <a:rPr lang="fr-FR" dirty="0" err="1" smtClean="0"/>
              <a:t>bandwidth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716016" y="3068960"/>
            <a:ext cx="4211960" cy="2664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Noise </a:t>
            </a:r>
            <a:r>
              <a:rPr lang="fr-FR" dirty="0" err="1" smtClean="0"/>
              <a:t>evaluation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sensors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(</a:t>
            </a:r>
            <a:r>
              <a:rPr lang="fr-FR" dirty="0" err="1" smtClean="0"/>
              <a:t>Holcomb</a:t>
            </a:r>
            <a:r>
              <a:rPr lang="fr-FR" dirty="0" smtClean="0"/>
              <a:t>, L.G., 1989)</a:t>
            </a:r>
          </a:p>
          <a:p>
            <a:pPr lvl="1"/>
            <a:r>
              <a:rPr lang="fr-FR" dirty="0" err="1" smtClean="0"/>
              <a:t>Better</a:t>
            </a:r>
            <a:r>
              <a:rPr lang="fr-FR" dirty="0" smtClean="0"/>
              <a:t> noise for </a:t>
            </a:r>
            <a:r>
              <a:rPr lang="fr-FR" dirty="0" err="1" smtClean="0"/>
              <a:t>OptoGeo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MB2005</a:t>
            </a:r>
          </a:p>
          <a:p>
            <a:pPr lvl="1"/>
            <a:r>
              <a:rPr lang="fr-FR" dirty="0" err="1" smtClean="0"/>
              <a:t>Between</a:t>
            </a:r>
            <a:r>
              <a:rPr lang="fr-FR" dirty="0" smtClean="0"/>
              <a:t> 0,1 and 0,3 Hz: due to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Optimization</a:t>
            </a:r>
            <a:r>
              <a:rPr lang="fr-FR" dirty="0" smtClean="0"/>
              <a:t> of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endParaRPr lang="fr-FR" dirty="0" smtClean="0"/>
          </a:p>
          <a:p>
            <a:pPr lvl="1"/>
            <a:r>
              <a:rPr lang="fr-FR" dirty="0" smtClean="0"/>
              <a:t>Noise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pPr lvl="1"/>
            <a:r>
              <a:rPr lang="fr-FR" dirty="0" err="1" smtClean="0"/>
              <a:t>Better</a:t>
            </a:r>
            <a:r>
              <a:rPr lang="fr-FR" dirty="0" smtClean="0"/>
              <a:t> noise </a:t>
            </a:r>
            <a:r>
              <a:rPr lang="fr-FR" dirty="0" err="1" smtClean="0"/>
              <a:t>than</a:t>
            </a:r>
            <a:r>
              <a:rPr lang="fr-FR" dirty="0" smtClean="0"/>
              <a:t> MB2005 and MB3</a:t>
            </a:r>
          </a:p>
          <a:p>
            <a:pPr lvl="1"/>
            <a:endParaRPr lang="fr-FR" dirty="0"/>
          </a:p>
        </p:txBody>
      </p:sp>
      <p:pic>
        <p:nvPicPr>
          <p:cNvPr id="7" name="Espace réservé du contenu 10"/>
          <p:cNvPicPr>
            <a:picLocks noChangeAspect="1"/>
          </p:cNvPicPr>
          <p:nvPr/>
        </p:nvPicPr>
        <p:blipFill>
          <a:blip r:embed="rId4"/>
          <a:srcRect l="6272" r="8781"/>
          <a:stretch>
            <a:fillRect/>
          </a:stretch>
        </p:blipFill>
        <p:spPr>
          <a:xfrm>
            <a:off x="383709" y="980728"/>
            <a:ext cx="3920187" cy="21240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4" y="2961168"/>
            <a:ext cx="4444434" cy="19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" y="4797152"/>
            <a:ext cx="4444433" cy="1980000"/>
          </a:xfrm>
          <a:prstGeom prst="rect">
            <a:avLst/>
          </a:prstGeom>
        </p:spPr>
      </p:pic>
      <p:sp>
        <p:nvSpPr>
          <p:cNvPr id="14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20906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smtClean="0"/>
              <a:t>design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" y="2149562"/>
            <a:ext cx="4452531" cy="1985929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331639" y="1257360"/>
            <a:ext cx="4158208" cy="1296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Thermal test:</a:t>
            </a:r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5 to 40 °C</a:t>
            </a:r>
          </a:p>
          <a:p>
            <a:pPr lvl="1"/>
            <a:r>
              <a:rPr lang="fr-FR" dirty="0" err="1" smtClean="0"/>
              <a:t>Steps</a:t>
            </a:r>
            <a:r>
              <a:rPr lang="fr-FR" dirty="0" smtClean="0"/>
              <a:t> = 5 °C</a:t>
            </a:r>
            <a:endParaRPr lang="fr-FR" dirty="0"/>
          </a:p>
        </p:txBody>
      </p:sp>
      <p:pic>
        <p:nvPicPr>
          <p:cNvPr id="13" name="Picture 1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02" y="4153444"/>
            <a:ext cx="3355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62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11243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smtClean="0"/>
              <a:t>design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360090" y="4941168"/>
            <a:ext cx="4676406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Results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Thermal </a:t>
            </a:r>
            <a:r>
              <a:rPr lang="fr-FR" dirty="0" err="1" smtClean="0"/>
              <a:t>effects</a:t>
            </a:r>
            <a:r>
              <a:rPr lang="fr-FR" dirty="0" smtClean="0"/>
              <a:t> on </a:t>
            </a:r>
            <a:r>
              <a:rPr lang="fr-FR" dirty="0" err="1" smtClean="0"/>
              <a:t>sensitivity</a:t>
            </a:r>
            <a:r>
              <a:rPr lang="fr-FR" dirty="0" smtClean="0"/>
              <a:t> comparable </a:t>
            </a:r>
            <a:r>
              <a:rPr lang="fr-FR" dirty="0"/>
              <a:t>to </a:t>
            </a:r>
            <a:r>
              <a:rPr lang="fr-FR" dirty="0" smtClean="0"/>
              <a:t>MB2005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" y="986671"/>
            <a:ext cx="4320000" cy="19245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44595"/>
            <a:ext cx="4320000" cy="19245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4320000" cy="19245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3" y="986670"/>
            <a:ext cx="4320000" cy="19245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3" y="2944595"/>
            <a:ext cx="4320000" cy="1924565"/>
          </a:xfrm>
          <a:prstGeom prst="rect">
            <a:avLst/>
          </a:prstGeom>
        </p:spPr>
      </p:pic>
      <p:sp>
        <p:nvSpPr>
          <p:cNvPr id="14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36585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79" y="1200382"/>
            <a:ext cx="4195109" cy="2588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smtClean="0"/>
              <a:t>design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4176464" cy="2304256"/>
          </a:xfrm>
        </p:spPr>
        <p:txBody>
          <a:bodyPr/>
          <a:lstStyle/>
          <a:p>
            <a:r>
              <a:rPr lang="fr-FR" dirty="0" err="1" smtClean="0"/>
              <a:t>Effects</a:t>
            </a:r>
            <a:r>
              <a:rPr lang="fr-FR" dirty="0" smtClean="0"/>
              <a:t> of altitude:</a:t>
            </a:r>
          </a:p>
          <a:p>
            <a:pPr lvl="1"/>
            <a:r>
              <a:rPr lang="fr-FR" dirty="0" err="1" smtClean="0"/>
              <a:t>Expected</a:t>
            </a:r>
            <a:r>
              <a:rPr lang="fr-FR" dirty="0" smtClean="0"/>
              <a:t>: no </a:t>
            </a:r>
            <a:r>
              <a:rPr lang="fr-FR" dirty="0" err="1" smtClean="0"/>
              <a:t>effect</a:t>
            </a:r>
            <a:r>
              <a:rPr lang="fr-FR" dirty="0"/>
              <a:t> </a:t>
            </a:r>
            <a:r>
              <a:rPr lang="fr-FR" dirty="0" smtClean="0"/>
              <a:t>due to </a:t>
            </a:r>
            <a:r>
              <a:rPr lang="fr-FR" dirty="0" err="1" smtClean="0"/>
              <a:t>interferometric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 </a:t>
            </a:r>
            <a:r>
              <a:rPr lang="fr-FR" dirty="0" err="1" smtClean="0"/>
              <a:t>principle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Transversal </a:t>
            </a:r>
            <a:r>
              <a:rPr lang="fr-FR" dirty="0" err="1" smtClean="0"/>
              <a:t>deformation</a:t>
            </a:r>
            <a:r>
              <a:rPr lang="fr-FR" dirty="0" smtClean="0"/>
              <a:t> </a:t>
            </a:r>
            <a:r>
              <a:rPr lang="fr-FR" dirty="0"/>
              <a:t>due to </a:t>
            </a:r>
            <a:r>
              <a:rPr lang="fr-FR" dirty="0" err="1"/>
              <a:t>symmetrical</a:t>
            </a:r>
            <a:r>
              <a:rPr lang="fr-FR" dirty="0"/>
              <a:t> </a:t>
            </a:r>
            <a:r>
              <a:rPr lang="fr-FR" dirty="0" err="1"/>
              <a:t>errors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manufacturing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Measurement</a:t>
            </a:r>
            <a:r>
              <a:rPr lang="fr-FR" dirty="0"/>
              <a:t>: </a:t>
            </a:r>
            <a:r>
              <a:rPr lang="fr-FR" dirty="0" smtClean="0"/>
              <a:t>The 2 </a:t>
            </a:r>
            <a:r>
              <a:rPr lang="fr-FR" dirty="0" err="1" smtClean="0"/>
              <a:t>photometric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r>
              <a:rPr lang="fr-FR" dirty="0" smtClean="0"/>
              <a:t> at 5 </a:t>
            </a:r>
            <a:r>
              <a:rPr lang="fr-FR" dirty="0" err="1" smtClean="0"/>
              <a:t>different</a:t>
            </a:r>
            <a:r>
              <a:rPr lang="fr-FR" dirty="0" smtClean="0"/>
              <a:t> altitudes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88024" y="3284984"/>
            <a:ext cx="4158208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Results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of </a:t>
            </a:r>
            <a:r>
              <a:rPr lang="fr-FR" dirty="0" err="1" smtClean="0"/>
              <a:t>reflected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: </a:t>
            </a:r>
            <a:r>
              <a:rPr lang="fr-FR" dirty="0" err="1" smtClean="0"/>
              <a:t>OptoGeo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reliable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pPr lvl="1"/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OptoGeo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MB3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/>
          </a:p>
          <a:p>
            <a:pPr lvl="1"/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operational</a:t>
            </a:r>
            <a:r>
              <a:rPr lang="fr-FR" dirty="0" smtClean="0"/>
              <a:t> range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smtClean="0"/>
              <a:t>MB3 &amp; MB2005 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Optogeo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will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usable in all CTBTO stations </a:t>
            </a:r>
            <a:r>
              <a:rPr lang="fr-FR" b="1" dirty="0" err="1" smtClean="0">
                <a:solidFill>
                  <a:srgbClr val="FF0000"/>
                </a:solidFill>
              </a:rPr>
              <a:t>without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any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adjustment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fr-FR" dirty="0"/>
          </a:p>
        </p:txBody>
      </p:sp>
      <p:pic>
        <p:nvPicPr>
          <p:cNvPr id="8" name="Espace réservé du contenu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156635"/>
            <a:ext cx="3840120" cy="2171049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20164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design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69776" y="1268760"/>
            <a:ext cx="8622704" cy="230425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Sum</a:t>
            </a:r>
            <a:r>
              <a:rPr lang="fr-FR" dirty="0" smtClean="0"/>
              <a:t> up:</a:t>
            </a:r>
          </a:p>
          <a:p>
            <a:pPr lvl="1"/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noise </a:t>
            </a:r>
            <a:r>
              <a:rPr lang="fr-FR" dirty="0" err="1" smtClean="0"/>
              <a:t>than</a:t>
            </a:r>
            <a:r>
              <a:rPr lang="fr-FR" dirty="0" smtClean="0"/>
              <a:t> MB2005 and </a:t>
            </a:r>
            <a:r>
              <a:rPr lang="fr-FR" dirty="0" err="1" smtClean="0"/>
              <a:t>slightly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MB3</a:t>
            </a:r>
            <a:r>
              <a:rPr lang="fr-FR" dirty="0"/>
              <a:t> 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on </a:t>
            </a:r>
            <a:r>
              <a:rPr lang="fr-FR" dirty="0" err="1" smtClean="0"/>
              <a:t>sensitivity</a:t>
            </a:r>
            <a:r>
              <a:rPr lang="fr-FR" dirty="0" smtClean="0"/>
              <a:t>: </a:t>
            </a:r>
            <a:r>
              <a:rPr lang="fr-FR" dirty="0" err="1" smtClean="0"/>
              <a:t>similar</a:t>
            </a:r>
            <a:r>
              <a:rPr lang="fr-FR" dirty="0" smtClean="0"/>
              <a:t> to MB2005/MB3 </a:t>
            </a:r>
            <a:r>
              <a:rPr lang="fr-FR" dirty="0" err="1" smtClean="0"/>
              <a:t>microbarometers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/>
              <a:t>Altitude </a:t>
            </a:r>
            <a:r>
              <a:rPr lang="fr-FR" dirty="0" err="1"/>
              <a:t>effects</a:t>
            </a:r>
            <a:r>
              <a:rPr lang="fr-FR" dirty="0"/>
              <a:t>:</a:t>
            </a:r>
          </a:p>
          <a:p>
            <a:pPr lvl="3"/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operational</a:t>
            </a:r>
            <a:r>
              <a:rPr lang="fr-FR" dirty="0"/>
              <a:t> range </a:t>
            </a:r>
            <a:r>
              <a:rPr lang="fr-FR" dirty="0" err="1"/>
              <a:t>than</a:t>
            </a:r>
            <a:r>
              <a:rPr lang="fr-FR" dirty="0"/>
              <a:t> MB3&amp;MB2005 </a:t>
            </a:r>
          </a:p>
          <a:p>
            <a:pPr lvl="3"/>
            <a:r>
              <a:rPr lang="fr-FR" dirty="0"/>
              <a:t>No </a:t>
            </a:r>
            <a:r>
              <a:rPr lang="fr-FR" dirty="0" err="1"/>
              <a:t>adjustment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51520" y="3933056"/>
            <a:ext cx="8640960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Conclusion:</a:t>
            </a:r>
          </a:p>
          <a:p>
            <a:pPr lvl="1"/>
            <a:r>
              <a:rPr lang="fr-FR" dirty="0" err="1" smtClean="0"/>
              <a:t>Encouraging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for the </a:t>
            </a:r>
            <a:r>
              <a:rPr lang="fr-FR" dirty="0" err="1" smtClean="0"/>
              <a:t>following</a:t>
            </a:r>
            <a:r>
              <a:rPr lang="fr-FR" dirty="0" smtClean="0"/>
              <a:t> design</a:t>
            </a:r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Choice</a:t>
            </a:r>
            <a:r>
              <a:rPr lang="fr-FR" dirty="0" smtClean="0"/>
              <a:t> of MB3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/>
              <a:t>Following</a:t>
            </a:r>
            <a:r>
              <a:rPr lang="fr-FR" dirty="0"/>
              <a:t> design: </a:t>
            </a:r>
            <a:r>
              <a:rPr lang="fr-FR" dirty="0" err="1"/>
              <a:t>interferometer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/>
              <a:t>aneroid</a:t>
            </a:r>
            <a:r>
              <a:rPr lang="fr-FR" dirty="0"/>
              <a:t> </a:t>
            </a:r>
            <a:r>
              <a:rPr lang="fr-FR" dirty="0" err="1" smtClean="0"/>
              <a:t>bellows</a:t>
            </a:r>
            <a:endParaRPr lang="fr-FR" dirty="0"/>
          </a:p>
          <a:p>
            <a:pPr lvl="3"/>
            <a:r>
              <a:rPr lang="fr-FR" dirty="0" err="1"/>
              <a:t>optical</a:t>
            </a:r>
            <a:r>
              <a:rPr lang="fr-FR" dirty="0"/>
              <a:t> components protection (</a:t>
            </a:r>
            <a:r>
              <a:rPr lang="fr-FR" dirty="0" err="1"/>
              <a:t>humidity</a:t>
            </a:r>
            <a:r>
              <a:rPr lang="fr-FR" dirty="0"/>
              <a:t>, </a:t>
            </a:r>
            <a:r>
              <a:rPr lang="fr-FR" dirty="0" err="1"/>
              <a:t>dust</a:t>
            </a:r>
            <a:r>
              <a:rPr lang="fr-FR" dirty="0"/>
              <a:t>, …)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5" name="Émoticône 14"/>
          <p:cNvSpPr>
            <a:spLocks noChangeAspect="1"/>
          </p:cNvSpPr>
          <p:nvPr/>
        </p:nvSpPr>
        <p:spPr>
          <a:xfrm>
            <a:off x="5508104" y="3374826"/>
            <a:ext cx="345638" cy="338210"/>
          </a:xfrm>
          <a:prstGeom prst="smileyFac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8" name="Émoticône 17"/>
          <p:cNvSpPr>
            <a:spLocks noChangeAspect="1"/>
          </p:cNvSpPr>
          <p:nvPr/>
        </p:nvSpPr>
        <p:spPr>
          <a:xfrm>
            <a:off x="6876256" y="1993490"/>
            <a:ext cx="345638" cy="338210"/>
          </a:xfrm>
          <a:prstGeom prst="smileyFac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9" name="Émoticône 18"/>
          <p:cNvSpPr>
            <a:spLocks noChangeAspect="1"/>
          </p:cNvSpPr>
          <p:nvPr/>
        </p:nvSpPr>
        <p:spPr>
          <a:xfrm>
            <a:off x="7740352" y="2492896"/>
            <a:ext cx="345638" cy="338210"/>
          </a:xfrm>
          <a:prstGeom prst="smileyFac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7248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 design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Espace réservé du contenu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6808" b="4358"/>
          <a:stretch>
            <a:fillRect/>
          </a:stretch>
        </p:blipFill>
        <p:spPr>
          <a:xfrm>
            <a:off x="205825" y="3122309"/>
            <a:ext cx="2290706" cy="3619059"/>
          </a:xfrm>
          <a:prstGeom prst="rect">
            <a:avLst/>
          </a:prstGeom>
        </p:spPr>
      </p:pic>
      <p:pic>
        <p:nvPicPr>
          <p:cNvPr id="9" name="Espace réservé du contenu 10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570690" y="3785709"/>
            <a:ext cx="2706977" cy="2162796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4832416" y="5027422"/>
            <a:ext cx="1053200" cy="37825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>
            <p:extLst>
              <p:ext uri="{D42A27DB-BD31-4B8C-83A1-F6EECF244321}">
                <p14:modId xmlns:p14="http://schemas.microsoft.com/office/powerpoint/2010/main" val="1001579811"/>
              </p:ext>
            </p:extLst>
          </p:nvPr>
        </p:nvSpPr>
        <p:spPr>
          <a:xfrm>
            <a:off x="5652120" y="5327930"/>
            <a:ext cx="1044017" cy="46166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sz="1200" dirty="0" err="1"/>
              <a:t>Adjustment</a:t>
            </a:r>
            <a:r>
              <a:rPr lang="fr-FR" sz="1200" dirty="0"/>
              <a:t> system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2805950" y="3781534"/>
            <a:ext cx="104273" cy="65422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>
            <p:extLst>
              <p:ext uri="{D42A27DB-BD31-4B8C-83A1-F6EECF244321}">
                <p14:modId xmlns:p14="http://schemas.microsoft.com/office/powerpoint/2010/main" val="1811344078"/>
              </p:ext>
            </p:extLst>
          </p:nvPr>
        </p:nvSpPr>
        <p:spPr>
          <a:xfrm>
            <a:off x="2370890" y="3336521"/>
            <a:ext cx="1044017" cy="46166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sz="1200" dirty="0"/>
              <a:t>Vacuum</a:t>
            </a:r>
          </a:p>
          <a:p>
            <a:pPr algn="ctr"/>
            <a:r>
              <a:rPr lang="fr-FR" sz="1200" dirty="0"/>
              <a:t>valve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4037765" y="4889096"/>
            <a:ext cx="876569" cy="75650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extLst>
              <p:ext uri="{D42A27DB-BD31-4B8C-83A1-F6EECF244321}">
                <p14:modId xmlns:p14="http://schemas.microsoft.com/office/powerpoint/2010/main" val="3236107140"/>
              </p:ext>
            </p:extLst>
          </p:nvPr>
        </p:nvSpPr>
        <p:spPr>
          <a:xfrm>
            <a:off x="4258643" y="5651096"/>
            <a:ext cx="1147547" cy="27699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sz="1200" dirty="0" err="1"/>
              <a:t>interferometer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104440" y="3603221"/>
            <a:ext cx="104273" cy="65422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>
            <p:extLst>
              <p:ext uri="{D42A27DB-BD31-4B8C-83A1-F6EECF244321}">
                <p14:modId xmlns:p14="http://schemas.microsoft.com/office/powerpoint/2010/main" val="4155784746"/>
              </p:ext>
            </p:extLst>
          </p:nvPr>
        </p:nvSpPr>
        <p:spPr>
          <a:xfrm>
            <a:off x="3237665" y="3126971"/>
            <a:ext cx="1950737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sz="1200" dirty="0" err="1"/>
              <a:t>sealed</a:t>
            </a:r>
            <a:r>
              <a:rPr lang="fr-FR" sz="1200" dirty="0"/>
              <a:t> </a:t>
            </a:r>
            <a:r>
              <a:rPr lang="fr-FR" sz="1200" dirty="0" err="1"/>
              <a:t>leading-through</a:t>
            </a:r>
            <a:r>
              <a:rPr lang="fr-FR" sz="1200" dirty="0"/>
              <a:t> </a:t>
            </a:r>
            <a:r>
              <a:rPr lang="fr-FR" sz="1200" dirty="0" err="1"/>
              <a:t>device</a:t>
            </a:r>
            <a:endParaRPr lang="fr-FR" dirty="0" err="1"/>
          </a:p>
        </p:txBody>
      </p:sp>
      <p:sp>
        <p:nvSpPr>
          <p:cNvPr id="19" name="Espace réservé du contenu 5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3066835089"/>
              </p:ext>
            </p:extLst>
          </p:nvPr>
        </p:nvSpPr>
        <p:spPr>
          <a:xfrm>
            <a:off x="198488" y="1214506"/>
            <a:ext cx="4633928" cy="1900451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2"/>
                </a:solidFill>
              </a:rPr>
              <a:t>Goal:</a:t>
            </a:r>
            <a:endParaRPr lang="fr-FR" dirty="0">
              <a:solidFill>
                <a:schemeClr val="tx2"/>
              </a:solidFill>
            </a:endParaRP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Blip>
                <a:blip r:embed="rId4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Insert the </a:t>
            </a:r>
            <a:r>
              <a:rPr lang="fr-FR" sz="1600" dirty="0" err="1" smtClean="0">
                <a:solidFill>
                  <a:srgbClr val="666666"/>
                </a:solidFill>
              </a:rPr>
              <a:t>interferometer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inside</a:t>
            </a:r>
            <a:r>
              <a:rPr lang="fr-FR" sz="1600" dirty="0" smtClean="0">
                <a:solidFill>
                  <a:srgbClr val="666666"/>
                </a:solidFill>
              </a:rPr>
              <a:t> the </a:t>
            </a:r>
            <a:r>
              <a:rPr lang="fr-FR" sz="1600" dirty="0" err="1" smtClean="0">
                <a:solidFill>
                  <a:srgbClr val="666666"/>
                </a:solidFill>
              </a:rPr>
              <a:t>aneroid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bellows</a:t>
            </a:r>
            <a:r>
              <a:rPr lang="fr-FR" sz="1600" dirty="0" smtClean="0">
                <a:solidFill>
                  <a:srgbClr val="666666"/>
                </a:solidFill>
              </a:rPr>
              <a:t>, </a:t>
            </a:r>
            <a:r>
              <a:rPr lang="fr-FR" sz="1600" dirty="0" err="1" smtClean="0">
                <a:solidFill>
                  <a:srgbClr val="666666"/>
                </a:solidFill>
              </a:rPr>
              <a:t>under</a:t>
            </a:r>
            <a:r>
              <a:rPr lang="fr-FR" sz="1600" dirty="0" smtClean="0">
                <a:solidFill>
                  <a:srgbClr val="666666"/>
                </a:solidFill>
              </a:rPr>
              <a:t> vacuum to</a:t>
            </a:r>
            <a:r>
              <a:rPr lang="fr-FR" sz="1600" dirty="0">
                <a:solidFill>
                  <a:srgbClr val="666666"/>
                </a:solidFill>
              </a:rPr>
              <a:t> </a:t>
            </a:r>
            <a:r>
              <a:rPr lang="fr-FR" sz="1600" dirty="0" err="1">
                <a:solidFill>
                  <a:srgbClr val="666666"/>
                </a:solidFill>
              </a:rPr>
              <a:t>avoid</a:t>
            </a:r>
            <a:r>
              <a:rPr lang="fr-FR" sz="1600" dirty="0">
                <a:solidFill>
                  <a:srgbClr val="666666"/>
                </a:solidFill>
              </a:rPr>
              <a:t> </a:t>
            </a:r>
            <a:r>
              <a:rPr lang="fr-FR" sz="1600" dirty="0" err="1">
                <a:solidFill>
                  <a:srgbClr val="666666"/>
                </a:solidFill>
              </a:rPr>
              <a:t>environmental</a:t>
            </a:r>
            <a:r>
              <a:rPr lang="fr-FR" sz="1600" dirty="0">
                <a:solidFill>
                  <a:srgbClr val="666666"/>
                </a:solidFill>
              </a:rPr>
              <a:t> perturbations (</a:t>
            </a:r>
            <a:r>
              <a:rPr lang="fr-FR" sz="1600" dirty="0" err="1">
                <a:solidFill>
                  <a:srgbClr val="666666"/>
                </a:solidFill>
              </a:rPr>
              <a:t>humidity</a:t>
            </a:r>
            <a:r>
              <a:rPr lang="fr-FR" sz="1600" dirty="0">
                <a:solidFill>
                  <a:srgbClr val="666666"/>
                </a:solidFill>
              </a:rPr>
              <a:t>, </a:t>
            </a:r>
            <a:r>
              <a:rPr lang="fr-FR" sz="1600" dirty="0" err="1">
                <a:solidFill>
                  <a:srgbClr val="666666"/>
                </a:solidFill>
              </a:rPr>
              <a:t>dust</a:t>
            </a:r>
            <a:r>
              <a:rPr lang="fr-FR" sz="1600" dirty="0">
                <a:solidFill>
                  <a:srgbClr val="666666"/>
                </a:solidFill>
              </a:rPr>
              <a:t>, </a:t>
            </a:r>
            <a:r>
              <a:rPr lang="fr-FR" sz="1600" dirty="0" smtClean="0">
                <a:solidFill>
                  <a:srgbClr val="666666"/>
                </a:solidFill>
              </a:rPr>
              <a:t>…)</a:t>
            </a:r>
            <a:endParaRPr lang="fr-FR" sz="1600" dirty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Blip>
                <a:blip r:embed="rId4"/>
              </a:buBlip>
            </a:pP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5166320" y="836712"/>
            <a:ext cx="3798168" cy="230425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4 prototypes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MB3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r>
              <a:rPr lang="fr-FR" dirty="0"/>
              <a:t> 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Challenges:</a:t>
            </a:r>
          </a:p>
          <a:p>
            <a:pPr lvl="1"/>
            <a:endParaRPr lang="fr-FR" dirty="0"/>
          </a:p>
          <a:p>
            <a:pPr lvl="3"/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interferometer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vacuum </a:t>
            </a:r>
          </a:p>
          <a:p>
            <a:pPr lvl="3"/>
            <a:endParaRPr lang="fr-FR" dirty="0"/>
          </a:p>
          <a:p>
            <a:pPr lvl="3"/>
            <a:r>
              <a:rPr lang="fr-FR" dirty="0" smtClean="0"/>
              <a:t>To </a:t>
            </a:r>
            <a:r>
              <a:rPr lang="fr-FR" dirty="0" err="1" smtClean="0"/>
              <a:t>adjust</a:t>
            </a:r>
            <a:r>
              <a:rPr lang="fr-FR" dirty="0" smtClean="0"/>
              <a:t> the </a:t>
            </a:r>
            <a:r>
              <a:rPr lang="fr-FR" dirty="0" err="1" smtClean="0"/>
              <a:t>interferometer</a:t>
            </a:r>
            <a:r>
              <a:rPr lang="fr-FR" dirty="0" smtClean="0"/>
              <a:t> and </a:t>
            </a:r>
            <a:r>
              <a:rPr lang="fr-FR" dirty="0" err="1" smtClean="0"/>
              <a:t>mirror</a:t>
            </a:r>
            <a:r>
              <a:rPr lang="fr-FR" dirty="0" smtClean="0"/>
              <a:t> positions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outside</a:t>
            </a:r>
            <a:r>
              <a:rPr lang="fr-FR" dirty="0" smtClean="0"/>
              <a:t> of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586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Second </a:t>
            </a:r>
            <a:r>
              <a:rPr lang="fr-FR" dirty="0" smtClean="0"/>
              <a:t>design </a:t>
            </a:r>
            <a:r>
              <a:rPr lang="fr-FR" dirty="0" err="1" smtClean="0"/>
              <a:t>experiment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15807" y="6653307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34" y="2399751"/>
            <a:ext cx="4916132" cy="2465003"/>
          </a:xfrm>
        </p:spPr>
      </p:pic>
      <p:sp>
        <p:nvSpPr>
          <p:cNvPr id="9" name="ZoneTexte 8"/>
          <p:cNvSpPr txBox="1"/>
          <p:nvPr/>
        </p:nvSpPr>
        <p:spPr>
          <a:xfrm>
            <a:off x="4091691" y="4691984"/>
            <a:ext cx="1599885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sz="1600" dirty="0" err="1">
                <a:solidFill>
                  <a:srgbClr val="FF0000"/>
                </a:solidFill>
              </a:rPr>
              <a:t>Effects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of the </a:t>
            </a:r>
            <a:r>
              <a:rPr lang="fr-FR" sz="1600" dirty="0">
                <a:solidFill>
                  <a:srgbClr val="FF0000"/>
                </a:solidFill>
              </a:rPr>
              <a:t>test </a:t>
            </a:r>
            <a:r>
              <a:rPr lang="fr-FR" sz="1600" dirty="0" err="1">
                <a:solidFill>
                  <a:srgbClr val="FF0000"/>
                </a:solidFill>
              </a:rPr>
              <a:t>bench</a:t>
            </a:r>
            <a:r>
              <a:rPr lang="fr-FR" sz="1600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3" name="Ellipse 2"/>
          <p:cNvSpPr/>
          <p:nvPr/>
        </p:nvSpPr>
        <p:spPr>
          <a:xfrm>
            <a:off x="269775" y="2906977"/>
            <a:ext cx="4320480" cy="432048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75231" y="5697462"/>
            <a:ext cx="3726160" cy="981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Flat </a:t>
            </a:r>
            <a:r>
              <a:rPr lang="fr-FR" dirty="0" err="1" smtClean="0"/>
              <a:t>response</a:t>
            </a:r>
            <a:r>
              <a:rPr lang="fr-FR" dirty="0" smtClean="0"/>
              <a:t> on a large </a:t>
            </a:r>
            <a:r>
              <a:rPr lang="fr-FR" dirty="0" err="1" smtClean="0"/>
              <a:t>bandwidth</a:t>
            </a:r>
            <a:endParaRPr lang="fr-FR" dirty="0" smtClean="0"/>
          </a:p>
          <a:p>
            <a:pPr lvl="1"/>
            <a:endParaRPr lang="fr-FR" dirty="0"/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5671416" y="4142637"/>
            <a:ext cx="3340287" cy="1683469"/>
            <a:chOff x="4630430" y="5246952"/>
            <a:chExt cx="4175359" cy="21043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430" y="5246952"/>
              <a:ext cx="4175359" cy="210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space réservé du contenu 2"/>
            <p:cNvSpPr txBox="1">
              <a:spLocks/>
            </p:cNvSpPr>
            <p:nvPr/>
          </p:nvSpPr>
          <p:spPr>
            <a:xfrm>
              <a:off x="6109520" y="6965195"/>
              <a:ext cx="1217176" cy="28803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4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fr-FR" dirty="0" smtClean="0">
                  <a:solidFill>
                    <a:srgbClr val="FF0000"/>
                  </a:solidFill>
                </a:rPr>
                <a:t>+/- 0,5 dB</a:t>
              </a:r>
            </a:p>
            <a:p>
              <a:pPr lvl="1"/>
              <a:endParaRPr lang="fr-FR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D:\OptoGeo\Proto2\DSCN2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802"/>
            <a:ext cx="2664296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contenu 2"/>
          <p:cNvSpPr txBox="1">
            <a:spLocks/>
          </p:cNvSpPr>
          <p:nvPr/>
        </p:nvSpPr>
        <p:spPr>
          <a:xfrm>
            <a:off x="269775" y="1268760"/>
            <a:ext cx="5814393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Transfer </a:t>
            </a:r>
            <a:r>
              <a:rPr lang="fr-FR" dirty="0" err="1" smtClean="0"/>
              <a:t>function</a:t>
            </a:r>
            <a:r>
              <a:rPr lang="fr-FR" dirty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Use of infrason </a:t>
            </a:r>
            <a:r>
              <a:rPr lang="fr-FR" dirty="0" err="1" smtClean="0"/>
              <a:t>metrology</a:t>
            </a:r>
            <a:r>
              <a:rPr lang="fr-FR" dirty="0" smtClean="0"/>
              <a:t> test </a:t>
            </a:r>
            <a:r>
              <a:rPr lang="fr-FR" dirty="0" err="1" smtClean="0"/>
              <a:t>bench</a:t>
            </a:r>
            <a:r>
              <a:rPr lang="fr-FR" dirty="0" smtClean="0"/>
              <a:t> (IS </a:t>
            </a:r>
            <a:r>
              <a:rPr lang="fr-FR" dirty="0" err="1" smtClean="0"/>
              <a:t>Calibrator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7" name="Ellipse 16"/>
          <p:cNvSpPr/>
          <p:nvPr/>
        </p:nvSpPr>
        <p:spPr>
          <a:xfrm>
            <a:off x="4355976" y="2348880"/>
            <a:ext cx="1034674" cy="2415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372200" y="5517231"/>
            <a:ext cx="1872208" cy="1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419872" y="3212976"/>
            <a:ext cx="2664296" cy="147900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4156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3284984"/>
            <a:ext cx="4716016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0" algn="ctr"/>
            <a:endParaRPr lang="fr-FR" dirty="0">
              <a:solidFill>
                <a:srgbClr val="2E2B21"/>
              </a:solidFill>
              <a:latin typeface="TW Cen MT"/>
            </a:endParaRPr>
          </a:p>
          <a:p>
            <a:pPr lvl="1"/>
            <a:r>
              <a:rPr lang="fr-FR" dirty="0" err="1" smtClean="0"/>
              <a:t>Robustness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 smtClean="0"/>
              <a:t>fiber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Mechanical</a:t>
            </a:r>
            <a:r>
              <a:rPr lang="fr-FR" dirty="0" smtClean="0"/>
              <a:t> design to </a:t>
            </a:r>
            <a:r>
              <a:rPr lang="fr-FR" dirty="0" err="1" smtClean="0"/>
              <a:t>improve</a:t>
            </a:r>
            <a:r>
              <a:rPr lang="fr-FR" dirty="0" smtClean="0"/>
              <a:t> (</a:t>
            </a:r>
            <a:r>
              <a:rPr lang="fr-FR" dirty="0" err="1" smtClean="0"/>
              <a:t>adjustment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r>
              <a:rPr lang="fr-FR" dirty="0" smtClean="0"/>
              <a:t>, …)</a:t>
            </a:r>
            <a:endParaRPr lang="fr-FR" dirty="0"/>
          </a:p>
          <a:p>
            <a:pPr lvl="1"/>
            <a:endParaRPr lang="en-US" dirty="0"/>
          </a:p>
          <a:p>
            <a:pPr lvl="1"/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3055" y="1412776"/>
            <a:ext cx="3960913" cy="1872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err="1" smtClean="0"/>
              <a:t>Lower</a:t>
            </a:r>
            <a:r>
              <a:rPr lang="fr-FR" dirty="0" smtClean="0"/>
              <a:t> noise </a:t>
            </a:r>
            <a:r>
              <a:rPr lang="fr-FR" dirty="0" err="1" smtClean="0"/>
              <a:t>than</a:t>
            </a:r>
            <a:r>
              <a:rPr lang="fr-FR" dirty="0" smtClean="0"/>
              <a:t> MB2005 on all the </a:t>
            </a:r>
            <a:r>
              <a:rPr lang="fr-FR" dirty="0" err="1" smtClean="0"/>
              <a:t>bandwidth</a:t>
            </a:r>
            <a:r>
              <a:rPr lang="fr-FR" dirty="0" smtClean="0"/>
              <a:t> 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: </a:t>
            </a:r>
            <a:r>
              <a:rPr lang="fr-FR" dirty="0" err="1" smtClean="0"/>
              <a:t>similar</a:t>
            </a:r>
            <a:r>
              <a:rPr lang="fr-FR" dirty="0" smtClean="0"/>
              <a:t> to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microbarometers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Altitude </a:t>
            </a:r>
            <a:r>
              <a:rPr lang="fr-FR" dirty="0" err="1"/>
              <a:t>effects</a:t>
            </a:r>
            <a:r>
              <a:rPr lang="fr-FR" dirty="0"/>
              <a:t>: no </a:t>
            </a:r>
            <a:r>
              <a:rPr lang="fr-FR" dirty="0" err="1"/>
              <a:t>adjustment</a:t>
            </a:r>
            <a:endParaRPr lang="fr-FR" dirty="0"/>
          </a:p>
          <a:p>
            <a:pPr lvl="3"/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static</a:t>
            </a:r>
            <a:r>
              <a:rPr lang="fr-FR" dirty="0"/>
              <a:t> </a:t>
            </a:r>
            <a:r>
              <a:rPr lang="fr-FR" dirty="0" err="1"/>
              <a:t>dynamic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716016" y="1052736"/>
            <a:ext cx="4230217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lvl="1"/>
            <a:r>
              <a:rPr lang="fr-FR" dirty="0" smtClean="0"/>
              <a:t>Flat instrumental </a:t>
            </a:r>
            <a:r>
              <a:rPr lang="fr-FR" dirty="0" err="1" smtClean="0"/>
              <a:t>response</a:t>
            </a:r>
            <a:r>
              <a:rPr lang="fr-FR" dirty="0" smtClean="0"/>
              <a:t> on all the </a:t>
            </a:r>
            <a:r>
              <a:rPr lang="fr-FR" dirty="0" err="1" smtClean="0"/>
              <a:t>bandwidth</a:t>
            </a:r>
            <a:r>
              <a:rPr lang="fr-FR" dirty="0" smtClean="0"/>
              <a:t>: </a:t>
            </a:r>
            <a:r>
              <a:rPr lang="fr-FR" dirty="0" err="1" smtClean="0"/>
              <a:t>interesting</a:t>
            </a:r>
            <a:r>
              <a:rPr lang="fr-FR" dirty="0" smtClean="0"/>
              <a:t> for </a:t>
            </a:r>
            <a:r>
              <a:rPr lang="fr-FR" dirty="0" err="1" smtClean="0"/>
              <a:t>metrology</a:t>
            </a:r>
            <a:r>
              <a:rPr lang="fr-FR" dirty="0" smtClean="0"/>
              <a:t> (</a:t>
            </a:r>
            <a:r>
              <a:rPr lang="fr-FR" dirty="0" err="1" smtClean="0"/>
              <a:t>possibility</a:t>
            </a:r>
            <a:r>
              <a:rPr lang="fr-FR" dirty="0" smtClean="0"/>
              <a:t> for </a:t>
            </a:r>
            <a:r>
              <a:rPr lang="fr-FR" dirty="0" err="1" smtClean="0"/>
              <a:t>secondary</a:t>
            </a:r>
            <a:r>
              <a:rPr lang="fr-FR" dirty="0" smtClean="0"/>
              <a:t> standard)</a:t>
            </a:r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interesting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Feasibility</a:t>
            </a:r>
            <a:r>
              <a:rPr lang="fr-FR" dirty="0" smtClean="0"/>
              <a:t> </a:t>
            </a:r>
            <a:r>
              <a:rPr lang="fr-FR" dirty="0" err="1" smtClean="0"/>
              <a:t>prouved</a:t>
            </a:r>
            <a:endParaRPr lang="fr-FR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087333" y="980728"/>
            <a:ext cx="5528556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SUM UP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499828" y="3645024"/>
            <a:ext cx="5528556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FUTURE WORKS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752528" y="3284984"/>
            <a:ext cx="4193705" cy="2304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0" algn="ctr"/>
            <a:endParaRPr lang="fr-FR" dirty="0">
              <a:solidFill>
                <a:srgbClr val="2E2B21"/>
              </a:solidFill>
              <a:latin typeface="TW Cen MT"/>
            </a:endParaRPr>
          </a:p>
          <a:p>
            <a:pPr lvl="1"/>
            <a:r>
              <a:rPr lang="fr-FR" dirty="0" smtClean="0"/>
              <a:t>«</a:t>
            </a:r>
            <a:r>
              <a:rPr lang="fr-FR" dirty="0"/>
              <a:t> Optical » </a:t>
            </a:r>
            <a:r>
              <a:rPr lang="fr-FR" dirty="0" err="1"/>
              <a:t>digitizer</a:t>
            </a:r>
            <a:r>
              <a:rPr lang="fr-FR" dirty="0"/>
              <a:t>: </a:t>
            </a:r>
            <a:r>
              <a:rPr lang="fr-FR" dirty="0" err="1"/>
              <a:t>lower</a:t>
            </a:r>
            <a:r>
              <a:rPr lang="fr-FR" dirty="0"/>
              <a:t> noise, </a:t>
            </a:r>
            <a:r>
              <a:rPr lang="fr-FR" dirty="0" err="1"/>
              <a:t>lower</a:t>
            </a:r>
            <a:r>
              <a:rPr lang="fr-FR" dirty="0"/>
              <a:t> </a:t>
            </a:r>
            <a:r>
              <a:rPr lang="fr-FR" dirty="0" smtClean="0"/>
              <a:t>    </a:t>
            </a:r>
            <a:r>
              <a:rPr lang="fr-FR" dirty="0" err="1" smtClean="0"/>
              <a:t>consumption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Quality</a:t>
            </a:r>
            <a:r>
              <a:rPr lang="fr-FR" dirty="0"/>
              <a:t> of the laser source</a:t>
            </a:r>
            <a:r>
              <a:rPr lang="en-US" dirty="0"/>
              <a:t> (lower phase noise)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3055" y="5661248"/>
            <a:ext cx="8425409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sz="2200" dirty="0">
                <a:solidFill>
                  <a:schemeClr val="tx2"/>
                </a:solidFill>
              </a:rPr>
              <a:t>Application for </a:t>
            </a:r>
            <a:r>
              <a:rPr lang="fr-FR" sz="2200" dirty="0" err="1">
                <a:solidFill>
                  <a:schemeClr val="tx2"/>
                </a:solidFill>
              </a:rPr>
              <a:t>seismic</a:t>
            </a:r>
            <a:r>
              <a:rPr lang="fr-FR" sz="2200" dirty="0">
                <a:solidFill>
                  <a:schemeClr val="tx2"/>
                </a:solidFill>
              </a:rPr>
              <a:t> VBB </a:t>
            </a:r>
            <a:r>
              <a:rPr lang="fr-FR" sz="2200" dirty="0" err="1">
                <a:solidFill>
                  <a:schemeClr val="tx2"/>
                </a:solidFill>
              </a:rPr>
              <a:t>sensors</a:t>
            </a:r>
            <a:r>
              <a:rPr lang="fr-FR" sz="2200" dirty="0">
                <a:solidFill>
                  <a:schemeClr val="tx2"/>
                </a:solidFill>
              </a:rPr>
              <a:t>: </a:t>
            </a:r>
            <a:r>
              <a:rPr lang="fr-FR" sz="2200" dirty="0" err="1">
                <a:solidFill>
                  <a:schemeClr val="tx2"/>
                </a:solidFill>
              </a:rPr>
              <a:t>launching</a:t>
            </a:r>
            <a:r>
              <a:rPr lang="fr-FR" sz="2200" dirty="0">
                <a:solidFill>
                  <a:schemeClr val="tx2"/>
                </a:solidFill>
              </a:rPr>
              <a:t> a new 3 </a:t>
            </a:r>
            <a:r>
              <a:rPr lang="fr-FR" sz="2200" dirty="0" err="1">
                <a:solidFill>
                  <a:schemeClr val="tx2"/>
                </a:solidFill>
              </a:rPr>
              <a:t>years</a:t>
            </a:r>
            <a:r>
              <a:rPr lang="fr-FR" sz="2200" dirty="0">
                <a:solidFill>
                  <a:schemeClr val="tx2"/>
                </a:solidFill>
              </a:rPr>
              <a:t> program of R&amp;D </a:t>
            </a:r>
            <a:r>
              <a:rPr lang="fr-FR" sz="2200" dirty="0" smtClean="0">
                <a:solidFill>
                  <a:schemeClr val="tx2"/>
                </a:solidFill>
              </a:rPr>
              <a:t>(Project </a:t>
            </a:r>
            <a:r>
              <a:rPr lang="fr-FR" sz="2200" dirty="0" err="1" smtClean="0">
                <a:solidFill>
                  <a:schemeClr val="tx2"/>
                </a:solidFill>
              </a:rPr>
              <a:t>under</a:t>
            </a:r>
            <a:r>
              <a:rPr lang="fr-FR" sz="2200" dirty="0" smtClean="0">
                <a:solidFill>
                  <a:schemeClr val="tx2"/>
                </a:solidFill>
              </a:rPr>
              <a:t> </a:t>
            </a:r>
            <a:r>
              <a:rPr lang="fr-FR" sz="2200" dirty="0" err="1">
                <a:solidFill>
                  <a:schemeClr val="tx2"/>
                </a:solidFill>
              </a:rPr>
              <a:t>contractualization</a:t>
            </a:r>
            <a:r>
              <a:rPr lang="fr-FR" sz="2200" dirty="0">
                <a:solidFill>
                  <a:schemeClr val="tx2"/>
                </a:solidFill>
              </a:rPr>
              <a:t> </a:t>
            </a:r>
            <a:r>
              <a:rPr lang="fr-FR" sz="2200" dirty="0" err="1">
                <a:solidFill>
                  <a:schemeClr val="tx2"/>
                </a:solidFill>
              </a:rPr>
              <a:t>with</a:t>
            </a:r>
            <a:r>
              <a:rPr lang="fr-FR" sz="2200" dirty="0">
                <a:solidFill>
                  <a:schemeClr val="tx2"/>
                </a:solidFill>
              </a:rPr>
              <a:t> DGA)</a:t>
            </a: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</p:spTree>
    <p:extLst>
      <p:ext uri="{BB962C8B-B14F-4D97-AF65-F5344CB8AC3E}">
        <p14:creationId xmlns:p14="http://schemas.microsoft.com/office/powerpoint/2010/main" val="39004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26th JUNE 2017</a:t>
            </a:r>
            <a:endParaRPr lang="fr-FR" dirty="0"/>
          </a:p>
        </p:txBody>
      </p:sp>
      <p:sp>
        <p:nvSpPr>
          <p:cNvPr id="13" name="Espace réservé du contenu 11"/>
          <p:cNvSpPr>
            <a:spLocks noGrp="1"/>
          </p:cNvSpPr>
          <p:nvPr>
            <p:ph idx="1"/>
          </p:nvPr>
        </p:nvSpPr>
        <p:spPr>
          <a:xfrm>
            <a:off x="576000" y="1196752"/>
            <a:ext cx="8172464" cy="4968552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r>
              <a:rPr lang="fr-FR" dirty="0" smtClean="0"/>
              <a:t>INTRODUCTION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MICROBAROMETER PRINCIPLES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OPTICAL </a:t>
            </a:r>
            <a:r>
              <a:rPr lang="fr-FR" dirty="0"/>
              <a:t>TRANSDUCER </a:t>
            </a:r>
            <a:r>
              <a:rPr lang="fr-FR" dirty="0" smtClean="0"/>
              <a:t>PRINCIPLES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OPTICAL MICROBAROMETER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/>
              <a:t>FIRST </a:t>
            </a:r>
            <a:r>
              <a:rPr lang="fr-FR" dirty="0" smtClean="0"/>
              <a:t>DESIGN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/>
              <a:t>SECOND </a:t>
            </a:r>
            <a:r>
              <a:rPr lang="fr-FR" dirty="0" smtClean="0"/>
              <a:t>DESIGN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CONCLUSION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DAM	</a:t>
            </a:r>
            <a:br>
              <a:rPr lang="fr-FR" dirty="0" smtClean="0"/>
            </a:br>
            <a:r>
              <a:rPr lang="fr-FR" dirty="0" smtClean="0"/>
              <a:t>DASE</a:t>
            </a:r>
            <a:br>
              <a:rPr lang="fr-FR" dirty="0" smtClean="0"/>
            </a:br>
            <a:r>
              <a:rPr lang="fr-FR" dirty="0" smtClean="0"/>
              <a:t>STMG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DIF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91297 Arpajon Cedex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6204299" y="2836642"/>
            <a:ext cx="1405647" cy="731389"/>
            <a:chOff x="5967446" y="2670090"/>
            <a:chExt cx="1405647" cy="731389"/>
          </a:xfrm>
        </p:grpSpPr>
        <p:sp>
          <p:nvSpPr>
            <p:cNvPr id="37" name="Ellipse 36"/>
            <p:cNvSpPr/>
            <p:nvPr/>
          </p:nvSpPr>
          <p:spPr>
            <a:xfrm>
              <a:off x="5967446" y="2670090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04299" y="2846208"/>
              <a:ext cx="1101499" cy="331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smtClean="0">
                  <a:solidFill>
                    <a:srgbClr val="666666"/>
                  </a:solidFill>
                </a:rPr>
                <a:t>Etc…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418644" y="1808260"/>
            <a:ext cx="1405647" cy="731389"/>
            <a:chOff x="553625" y="1845063"/>
            <a:chExt cx="1405647" cy="731389"/>
          </a:xfrm>
        </p:grpSpPr>
        <p:sp>
          <p:nvSpPr>
            <p:cNvPr id="33" name="Ellipse 32"/>
            <p:cNvSpPr/>
            <p:nvPr/>
          </p:nvSpPr>
          <p:spPr>
            <a:xfrm>
              <a:off x="553625" y="1845063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5700" y="1916832"/>
              <a:ext cx="1101499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Aneroid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bellows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81047" y="3255754"/>
            <a:ext cx="8611178" cy="3413606"/>
            <a:chOff x="382582" y="692696"/>
            <a:chExt cx="8611178" cy="3413606"/>
          </a:xfrm>
        </p:grpSpPr>
        <p:sp>
          <p:nvSpPr>
            <p:cNvPr id="3" name="Flèche droite à entaille 2"/>
            <p:cNvSpPr/>
            <p:nvPr/>
          </p:nvSpPr>
          <p:spPr>
            <a:xfrm>
              <a:off x="395536" y="1700808"/>
              <a:ext cx="8352928" cy="576064"/>
            </a:xfrm>
            <a:prstGeom prst="notchedRightArrow">
              <a:avLst>
                <a:gd name="adj1" fmla="val 26153"/>
                <a:gd name="adj2" fmla="val 96204"/>
              </a:avLst>
            </a:prstGeom>
            <a:solidFill>
              <a:srgbClr val="92D05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space réservé du contenu 11"/>
            <p:cNvSpPr txBox="1">
              <a:spLocks/>
            </p:cNvSpPr>
            <p:nvPr/>
          </p:nvSpPr>
          <p:spPr>
            <a:xfrm>
              <a:off x="408340" y="692696"/>
              <a:ext cx="5976664" cy="93610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2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fr-FR" dirty="0" smtClean="0"/>
            </a:p>
            <a:p>
              <a:r>
                <a:rPr lang="fr-FR" dirty="0" smtClean="0"/>
                <a:t>CEA </a:t>
              </a:r>
              <a:r>
                <a:rPr lang="fr-FR" dirty="0" err="1"/>
                <a:t>m</a:t>
              </a:r>
              <a:r>
                <a:rPr lang="fr-FR" dirty="0" err="1" smtClean="0"/>
                <a:t>icrobarometer</a:t>
              </a:r>
              <a:r>
                <a:rPr lang="fr-FR" dirty="0" smtClean="0"/>
                <a:t> designs:</a:t>
              </a:r>
            </a:p>
            <a:p>
              <a:pPr marL="264795" lvl="1"/>
              <a:endParaRPr lang="fr-FR" dirty="0" smtClean="0"/>
            </a:p>
          </p:txBody>
        </p:sp>
        <p:sp>
          <p:nvSpPr>
            <p:cNvPr id="9" name="Espace réservé du contenu 11"/>
            <p:cNvSpPr txBox="1">
              <a:spLocks/>
            </p:cNvSpPr>
            <p:nvPr/>
          </p:nvSpPr>
          <p:spPr>
            <a:xfrm>
              <a:off x="382582" y="1232824"/>
              <a:ext cx="8581905" cy="6840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2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fr-FR" dirty="0" smtClean="0"/>
            </a:p>
            <a:p>
              <a:pPr marL="0"/>
              <a:r>
                <a:rPr lang="fr-FR" dirty="0" smtClean="0"/>
                <a:t>…	2000		2005		2015	        </a:t>
              </a:r>
              <a:r>
                <a:rPr lang="fr-FR" dirty="0" err="1" smtClean="0"/>
                <a:t>Today</a:t>
              </a:r>
              <a:r>
                <a:rPr lang="fr-FR" dirty="0" smtClean="0"/>
                <a:t> -&gt; </a:t>
              </a:r>
              <a:r>
                <a:rPr lang="fr-FR" dirty="0" err="1" smtClean="0"/>
                <a:t>Tomorrow</a:t>
              </a:r>
              <a:endParaRPr lang="fr-FR" dirty="0" smtClean="0"/>
            </a:p>
            <a:p>
              <a:pPr marL="264795" lvl="1"/>
              <a:endParaRPr lang="fr-FR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54688" y="2132856"/>
              <a:ext cx="482948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ts val="2000"/>
                </a:lnSpc>
                <a:buSzPct val="90000"/>
              </a:pPr>
              <a:r>
                <a:rPr lang="fr-FR" sz="1600" dirty="0" smtClean="0">
                  <a:solidFill>
                    <a:srgbClr val="666666"/>
                  </a:solidFill>
                </a:rPr>
                <a:t>MB2000		MB2005 		MB3</a:t>
              </a:r>
              <a:r>
                <a:rPr lang="fr-FR" sz="1600" dirty="0">
                  <a:solidFill>
                    <a:srgbClr val="666666"/>
                  </a:solidFill>
                </a:rPr>
                <a:t> 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85004" y="3488432"/>
              <a:ext cx="2304256" cy="331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Interferometer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  <p:sp>
          <p:nvSpPr>
            <p:cNvPr id="12" name="Flèche droite à entaille 11"/>
            <p:cNvSpPr/>
            <p:nvPr/>
          </p:nvSpPr>
          <p:spPr>
            <a:xfrm rot="5400000">
              <a:off x="7138834" y="2971498"/>
              <a:ext cx="671588" cy="387432"/>
            </a:xfrm>
            <a:prstGeom prst="notchedRightArrow">
              <a:avLst>
                <a:gd name="adj1" fmla="val 26152"/>
                <a:gd name="adj2" fmla="val 40913"/>
              </a:avLst>
            </a:prstGeom>
            <a:solidFill>
              <a:srgbClr val="92D05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03648" y="3488432"/>
              <a:ext cx="2304256" cy="331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smtClean="0">
                  <a:solidFill>
                    <a:srgbClr val="666666"/>
                  </a:solidFill>
                </a:rPr>
                <a:t>LVDT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transducer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56696" y="3501008"/>
              <a:ext cx="2304256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Magnet</a:t>
              </a:r>
              <a:r>
                <a:rPr lang="fr-FR" sz="1600" dirty="0" smtClean="0">
                  <a:solidFill>
                    <a:srgbClr val="666666"/>
                  </a:solidFill>
                </a:rPr>
                <a:t> &amp;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coil</a:t>
              </a:r>
              <a:endParaRPr lang="fr-FR" sz="1600" dirty="0" smtClean="0">
                <a:solidFill>
                  <a:srgbClr val="666666"/>
                </a:solidFill>
              </a:endParaRPr>
            </a:p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transducer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  <p:sp>
          <p:nvSpPr>
            <p:cNvPr id="15" name="Flèche droite à entaille 14"/>
            <p:cNvSpPr/>
            <p:nvPr/>
          </p:nvSpPr>
          <p:spPr>
            <a:xfrm rot="5400000">
              <a:off x="4873030" y="2788104"/>
              <a:ext cx="671588" cy="387432"/>
            </a:xfrm>
            <a:prstGeom prst="notchedRightArrow">
              <a:avLst>
                <a:gd name="adj1" fmla="val 26152"/>
                <a:gd name="adj2" fmla="val 40913"/>
              </a:avLst>
            </a:prstGeom>
            <a:solidFill>
              <a:srgbClr val="92D05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à entaille 15"/>
            <p:cNvSpPr/>
            <p:nvPr/>
          </p:nvSpPr>
          <p:spPr>
            <a:xfrm rot="6977538">
              <a:off x="2738462" y="2839172"/>
              <a:ext cx="671588" cy="387432"/>
            </a:xfrm>
            <a:prstGeom prst="notchedRightArrow">
              <a:avLst>
                <a:gd name="adj1" fmla="val 26152"/>
                <a:gd name="adj2" fmla="val 40913"/>
              </a:avLst>
            </a:prstGeom>
            <a:solidFill>
              <a:srgbClr val="92D05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à entaille 16"/>
            <p:cNvSpPr/>
            <p:nvPr/>
          </p:nvSpPr>
          <p:spPr>
            <a:xfrm rot="14622462" flipH="1">
              <a:off x="1897568" y="2839173"/>
              <a:ext cx="671588" cy="387432"/>
            </a:xfrm>
            <a:prstGeom prst="notchedRightArrow">
              <a:avLst>
                <a:gd name="adj1" fmla="val 26152"/>
                <a:gd name="adj2" fmla="val 40913"/>
              </a:avLst>
            </a:prstGeom>
            <a:solidFill>
              <a:srgbClr val="92D05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345" y="2422199"/>
              <a:ext cx="1287030" cy="1327796"/>
            </a:xfrm>
            <a:prstGeom prst="rect">
              <a:avLst/>
            </a:prstGeom>
          </p:spPr>
        </p:pic>
        <p:pic>
          <p:nvPicPr>
            <p:cNvPr id="19" name="Image 7" descr="mb3a0BD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825" b="88533" l="10000" r="90000"/>
                      </a14:imgEffect>
                    </a14:imgLayer>
                  </a14:imgProps>
                </a:ext>
              </a:extLst>
            </a:blip>
            <a:srcRect t="30362" b="5003"/>
            <a:stretch/>
          </p:blipFill>
          <p:spPr>
            <a:xfrm>
              <a:off x="5263907" y="2495139"/>
              <a:ext cx="1041927" cy="1013132"/>
            </a:xfrm>
            <a:prstGeom prst="rect">
              <a:avLst/>
            </a:prstGeom>
          </p:spPr>
        </p:pic>
        <p:pic>
          <p:nvPicPr>
            <p:cNvPr id="20" name="Espace réservé du contenu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18" b="95988" l="0" r="100000"/>
                      </a14:imgEffect>
                    </a14:imgLayer>
                  </a14:imgProps>
                </a:ext>
              </a:extLst>
            </a:blip>
            <a:srcRect t="6808" b="4358"/>
            <a:stretch>
              <a:fillRect/>
            </a:stretch>
          </p:blipFill>
          <p:spPr>
            <a:xfrm>
              <a:off x="8384760" y="2707747"/>
              <a:ext cx="609000" cy="962149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6509265" y="2138869"/>
              <a:ext cx="22521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1600" dirty="0" smtClean="0">
                  <a:solidFill>
                    <a:srgbClr val="666666"/>
                  </a:solidFill>
                </a:rPr>
                <a:t>R&amp;D :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OptoGeo</a:t>
              </a:r>
              <a:r>
                <a:rPr lang="fr-FR" sz="1600" dirty="0" smtClean="0">
                  <a:solidFill>
                    <a:srgbClr val="666666"/>
                  </a:solidFill>
                </a:rPr>
                <a:t> new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optical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microbarometer</a:t>
              </a:r>
              <a:endParaRPr lang="fr-FR" sz="1600" dirty="0" smtClean="0">
                <a:solidFill>
                  <a:srgbClr val="666666"/>
                </a:solidFill>
              </a:endParaRPr>
            </a:p>
            <a:p>
              <a:pPr marL="0" lvl="1"/>
              <a:r>
                <a:rPr lang="fr-FR" sz="1200" dirty="0" smtClean="0">
                  <a:solidFill>
                    <a:srgbClr val="666666"/>
                  </a:solidFill>
                </a:rPr>
                <a:t>French Patent  1262878</a:t>
              </a:r>
              <a:endParaRPr lang="fr-FR" sz="1200" dirty="0">
                <a:solidFill>
                  <a:srgbClr val="666666"/>
                </a:solidFill>
              </a:endParaRPr>
            </a:p>
            <a:p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2217585" y="2045892"/>
            <a:ext cx="3456384" cy="1340329"/>
            <a:chOff x="2217585" y="2045892"/>
            <a:chExt cx="3456384" cy="1340329"/>
          </a:xfrm>
        </p:grpSpPr>
        <p:sp>
          <p:nvSpPr>
            <p:cNvPr id="4" name="Ellipse 3"/>
            <p:cNvSpPr/>
            <p:nvPr/>
          </p:nvSpPr>
          <p:spPr>
            <a:xfrm>
              <a:off x="3567893" y="2045892"/>
              <a:ext cx="1737345" cy="1340329"/>
            </a:xfrm>
            <a:prstGeom prst="ellipse">
              <a:avLst/>
            </a:prstGeom>
            <a:solidFill>
              <a:schemeClr val="accent1">
                <a:lumMod val="75000"/>
                <a:alpha val="1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2" name="Espace réservé du contenu 11"/>
            <p:cNvSpPr txBox="1">
              <a:spLocks/>
            </p:cNvSpPr>
            <p:nvPr/>
          </p:nvSpPr>
          <p:spPr>
            <a:xfrm>
              <a:off x="2217585" y="2060848"/>
              <a:ext cx="3456384" cy="93610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2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  <a:p>
              <a:pPr algn="ctr"/>
              <a:r>
                <a:rPr lang="fr-FR" sz="3200" dirty="0" smtClean="0"/>
                <a:t>R&amp;D</a:t>
              </a:r>
            </a:p>
            <a:p>
              <a:pPr marL="264795" lvl="1" algn="ctr"/>
              <a:endParaRPr lang="fr-FR" dirty="0" smtClean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567074" y="1052736"/>
            <a:ext cx="1405647" cy="731389"/>
            <a:chOff x="1567074" y="1052736"/>
            <a:chExt cx="1405647" cy="731389"/>
          </a:xfrm>
        </p:grpSpPr>
        <p:sp>
          <p:nvSpPr>
            <p:cNvPr id="32" name="Ellipse 31"/>
            <p:cNvSpPr/>
            <p:nvPr/>
          </p:nvSpPr>
          <p:spPr>
            <a:xfrm>
              <a:off x="1567074" y="1052736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6994" y="1124744"/>
              <a:ext cx="1101499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Seismic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pendulum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298469" y="2696131"/>
            <a:ext cx="1405647" cy="731389"/>
            <a:chOff x="1488139" y="2576452"/>
            <a:chExt cx="1405647" cy="731389"/>
          </a:xfrm>
        </p:grpSpPr>
        <p:sp>
          <p:nvSpPr>
            <p:cNvPr id="34" name="Ellipse 33"/>
            <p:cNvSpPr/>
            <p:nvPr/>
          </p:nvSpPr>
          <p:spPr>
            <a:xfrm>
              <a:off x="1488139" y="2576452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67074" y="2607682"/>
              <a:ext cx="1251419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Movement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transducers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704906" y="1061696"/>
            <a:ext cx="1405647" cy="731389"/>
            <a:chOff x="6204299" y="1212955"/>
            <a:chExt cx="1405647" cy="731389"/>
          </a:xfrm>
        </p:grpSpPr>
        <p:sp>
          <p:nvSpPr>
            <p:cNvPr id="35" name="Ellipse 34"/>
            <p:cNvSpPr/>
            <p:nvPr/>
          </p:nvSpPr>
          <p:spPr>
            <a:xfrm>
              <a:off x="6204299" y="1212955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24713" y="1268280"/>
              <a:ext cx="1101499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Digitizing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systems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670269" y="1876484"/>
            <a:ext cx="1405647" cy="731389"/>
            <a:chOff x="7027302" y="2010468"/>
            <a:chExt cx="1405647" cy="731389"/>
          </a:xfrm>
        </p:grpSpPr>
        <p:sp>
          <p:nvSpPr>
            <p:cNvPr id="36" name="Ellipse 35"/>
            <p:cNvSpPr/>
            <p:nvPr/>
          </p:nvSpPr>
          <p:spPr>
            <a:xfrm>
              <a:off x="7027302" y="2010468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79377" y="2082237"/>
              <a:ext cx="1101499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Metrology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process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cxnSp>
        <p:nvCxnSpPr>
          <p:cNvPr id="50" name="Connecteur droit 49"/>
          <p:cNvCxnSpPr>
            <a:stCxn id="32" idx="5"/>
            <a:endCxn id="4" idx="1"/>
          </p:cNvCxnSpPr>
          <p:nvPr/>
        </p:nvCxnSpPr>
        <p:spPr>
          <a:xfrm>
            <a:off x="2766869" y="1677016"/>
            <a:ext cx="1055452" cy="565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33" idx="6"/>
            <a:endCxn id="4" idx="2"/>
          </p:cNvCxnSpPr>
          <p:nvPr/>
        </p:nvCxnSpPr>
        <p:spPr>
          <a:xfrm>
            <a:off x="1824291" y="2173955"/>
            <a:ext cx="1743602" cy="542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34" idx="6"/>
            <a:endCxn id="4" idx="3"/>
          </p:cNvCxnSpPr>
          <p:nvPr/>
        </p:nvCxnSpPr>
        <p:spPr>
          <a:xfrm>
            <a:off x="2704116" y="3061826"/>
            <a:ext cx="1118205" cy="128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35" idx="3"/>
            <a:endCxn id="4" idx="7"/>
          </p:cNvCxnSpPr>
          <p:nvPr/>
        </p:nvCxnSpPr>
        <p:spPr>
          <a:xfrm flipH="1">
            <a:off x="5050810" y="1685976"/>
            <a:ext cx="859948" cy="556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36" idx="2"/>
            <a:endCxn id="4" idx="6"/>
          </p:cNvCxnSpPr>
          <p:nvPr/>
        </p:nvCxnSpPr>
        <p:spPr>
          <a:xfrm flipH="1">
            <a:off x="5305238" y="2242179"/>
            <a:ext cx="1365031" cy="473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37" idx="2"/>
            <a:endCxn id="4" idx="5"/>
          </p:cNvCxnSpPr>
          <p:nvPr/>
        </p:nvCxnSpPr>
        <p:spPr>
          <a:xfrm flipH="1" flipV="1">
            <a:off x="5050810" y="3189934"/>
            <a:ext cx="1153489" cy="1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3626084" y="1005503"/>
            <a:ext cx="1405647" cy="731389"/>
            <a:chOff x="6204299" y="1212955"/>
            <a:chExt cx="1405647" cy="731389"/>
          </a:xfrm>
        </p:grpSpPr>
        <p:sp>
          <p:nvSpPr>
            <p:cNvPr id="69" name="Ellipse 68"/>
            <p:cNvSpPr/>
            <p:nvPr/>
          </p:nvSpPr>
          <p:spPr>
            <a:xfrm>
              <a:off x="6204299" y="1212955"/>
              <a:ext cx="1405647" cy="73138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24713" y="1268280"/>
              <a:ext cx="1101499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000"/>
                </a:lnSpc>
                <a:buSzPct val="90000"/>
              </a:pPr>
              <a:r>
                <a:rPr lang="fr-FR" sz="1600" dirty="0" err="1" smtClean="0">
                  <a:solidFill>
                    <a:srgbClr val="666666"/>
                  </a:solidFill>
                </a:rPr>
                <a:t>Electronic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devices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</p:grpSp>
      <p:cxnSp>
        <p:nvCxnSpPr>
          <p:cNvPr id="71" name="Connecteur droit 70"/>
          <p:cNvCxnSpPr>
            <a:stCxn id="69" idx="4"/>
            <a:endCxn id="4" idx="0"/>
          </p:cNvCxnSpPr>
          <p:nvPr/>
        </p:nvCxnSpPr>
        <p:spPr>
          <a:xfrm>
            <a:off x="4328908" y="1736892"/>
            <a:ext cx="107658" cy="30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sp>
        <p:nvSpPr>
          <p:cNvPr id="7" name="Espace réservé du contenu 11"/>
          <p:cNvSpPr>
            <a:spLocks noGrp="1"/>
          </p:cNvSpPr>
          <p:nvPr>
            <p:ph idx="1"/>
          </p:nvPr>
        </p:nvSpPr>
        <p:spPr>
          <a:xfrm>
            <a:off x="323528" y="1124744"/>
            <a:ext cx="7056784" cy="2062746"/>
          </a:xfrm>
        </p:spPr>
        <p:txBody>
          <a:bodyPr/>
          <a:lstStyle/>
          <a:p>
            <a:pPr marL="0" lvl="1" indent="0">
              <a:buNone/>
            </a:pPr>
            <a:r>
              <a:rPr lang="fr-FR" sz="2000" dirty="0" err="1" smtClean="0">
                <a:solidFill>
                  <a:schemeClr val="tx2"/>
                </a:solidFill>
              </a:rPr>
              <a:t>Principles</a:t>
            </a:r>
            <a:endParaRPr lang="fr-FR" dirty="0" smtClean="0"/>
          </a:p>
          <a:p>
            <a:pPr marL="264795" lvl="1">
              <a:spcBef>
                <a:spcPts val="1200"/>
              </a:spcBef>
            </a:pPr>
            <a:r>
              <a:rPr lang="fr-FR" dirty="0" err="1" smtClean="0"/>
              <a:t>Interferometer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to LVDT and </a:t>
            </a:r>
            <a:r>
              <a:rPr lang="fr-FR" dirty="0" err="1" smtClean="0"/>
              <a:t>Magnet</a:t>
            </a:r>
            <a:r>
              <a:rPr lang="fr-FR" dirty="0" smtClean="0"/>
              <a:t> and </a:t>
            </a:r>
            <a:r>
              <a:rPr lang="fr-FR" dirty="0" err="1" smtClean="0"/>
              <a:t>Coil</a:t>
            </a:r>
            <a:r>
              <a:rPr lang="fr-FR" dirty="0" smtClean="0"/>
              <a:t> </a:t>
            </a:r>
            <a:r>
              <a:rPr lang="fr-FR" dirty="0" err="1" smtClean="0"/>
              <a:t>transducers</a:t>
            </a:r>
            <a:r>
              <a:rPr lang="fr-FR" dirty="0" smtClean="0"/>
              <a:t>:</a:t>
            </a:r>
          </a:p>
          <a:p>
            <a:pPr marL="914082" lvl="3">
              <a:spcBef>
                <a:spcPts val="1200"/>
              </a:spcBef>
            </a:pPr>
            <a:r>
              <a:rPr lang="fr-FR" dirty="0" err="1"/>
              <a:t>L</a:t>
            </a:r>
            <a:r>
              <a:rPr lang="fr-FR" dirty="0" err="1" smtClean="0"/>
              <a:t>ower</a:t>
            </a:r>
            <a:r>
              <a:rPr lang="fr-FR" dirty="0" smtClean="0"/>
              <a:t> </a:t>
            </a:r>
            <a:r>
              <a:rPr lang="fr-FR" dirty="0" smtClean="0"/>
              <a:t>noise</a:t>
            </a:r>
          </a:p>
          <a:p>
            <a:pPr marL="914082" lvl="3">
              <a:spcBef>
                <a:spcPts val="1200"/>
              </a:spcBef>
            </a:pPr>
            <a:endParaRPr lang="fr-FR" dirty="0"/>
          </a:p>
          <a:p>
            <a:pPr marL="914082" lvl="3">
              <a:spcBef>
                <a:spcPts val="1200"/>
              </a:spcBef>
            </a:pPr>
            <a:endParaRPr lang="fr-FR" dirty="0" smtClean="0"/>
          </a:p>
          <a:p>
            <a:pPr marL="914082" lvl="3">
              <a:spcBef>
                <a:spcPts val="1200"/>
              </a:spcBef>
            </a:pPr>
            <a:endParaRPr lang="fr-FR" dirty="0" smtClean="0"/>
          </a:p>
          <a:p>
            <a:pPr marL="914082" lvl="3">
              <a:spcBef>
                <a:spcPts val="1200"/>
              </a:spcBef>
            </a:pPr>
            <a:endParaRPr lang="fr-FR" dirty="0" smtClean="0"/>
          </a:p>
          <a:p>
            <a:pPr marL="914082" lvl="3">
              <a:spcBef>
                <a:spcPts val="1200"/>
              </a:spcBef>
            </a:pP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operational</a:t>
            </a:r>
            <a:r>
              <a:rPr lang="fr-FR" dirty="0" smtClean="0"/>
              <a:t> range</a:t>
            </a:r>
          </a:p>
          <a:p>
            <a:pPr marL="1037907" lvl="4">
              <a:spcBef>
                <a:spcPts val="1200"/>
              </a:spcBef>
            </a:pPr>
            <a:r>
              <a:rPr lang="fr-FR" dirty="0" err="1" smtClean="0"/>
              <a:t>Two</a:t>
            </a:r>
            <a:r>
              <a:rPr lang="fr-FR" dirty="0" smtClean="0"/>
              <a:t> quadrature </a:t>
            </a:r>
            <a:r>
              <a:rPr lang="fr-FR" dirty="0" err="1" smtClean="0"/>
              <a:t>fringes</a:t>
            </a:r>
            <a:endParaRPr lang="fr-FR" dirty="0" smtClean="0"/>
          </a:p>
          <a:p>
            <a:pPr marL="1037907" lvl="4">
              <a:spcBef>
                <a:spcPts val="1200"/>
              </a:spcBef>
            </a:pPr>
            <a:r>
              <a:rPr lang="fr-FR" dirty="0" smtClean="0"/>
              <a:t>No </a:t>
            </a:r>
            <a:r>
              <a:rPr lang="fr-FR" dirty="0" err="1" smtClean="0"/>
              <a:t>limit</a:t>
            </a:r>
            <a:r>
              <a:rPr lang="fr-FR" dirty="0" smtClean="0"/>
              <a:t> on phase </a:t>
            </a:r>
            <a:r>
              <a:rPr lang="fr-FR" dirty="0" err="1" smtClean="0"/>
              <a:t>fringes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pPr marL="914082" lvl="3">
              <a:spcBef>
                <a:spcPts val="1200"/>
              </a:spcBef>
            </a:pPr>
            <a:endParaRPr lang="fr-FR" dirty="0" smtClean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55727"/>
            <a:ext cx="4824536" cy="2149336"/>
          </a:xfrm>
          <a:prstGeom prst="rect">
            <a:avLst/>
          </a:prstGeom>
        </p:spPr>
      </p:pic>
      <p:sp>
        <p:nvSpPr>
          <p:cNvPr id="23" name="Espace réservé du contenu 11"/>
          <p:cNvSpPr txBox="1">
            <a:spLocks/>
          </p:cNvSpPr>
          <p:nvPr/>
        </p:nvSpPr>
        <p:spPr>
          <a:xfrm>
            <a:off x="310971" y="5398702"/>
            <a:ext cx="8149461" cy="1270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fr-FR" sz="2000" dirty="0" smtClean="0">
                <a:solidFill>
                  <a:schemeClr val="tx2"/>
                </a:solidFill>
              </a:rPr>
              <a:t>Objectives</a:t>
            </a:r>
            <a:endParaRPr lang="fr-FR" dirty="0" smtClean="0"/>
          </a:p>
          <a:p>
            <a:pPr marL="264795" lvl="1">
              <a:spcBef>
                <a:spcPts val="1200"/>
              </a:spcBef>
            </a:pPr>
            <a:r>
              <a:rPr lang="en-US" b="1" dirty="0">
                <a:latin typeface="+mj-lt"/>
              </a:rPr>
              <a:t>I</a:t>
            </a:r>
            <a:r>
              <a:rPr lang="en-US" b="1" dirty="0" smtClean="0">
                <a:latin typeface="+mj-lt"/>
              </a:rPr>
              <a:t>ncrease </a:t>
            </a:r>
            <a:r>
              <a:rPr lang="en-US" b="1" dirty="0" smtClean="0">
                <a:latin typeface="+mj-lt"/>
              </a:rPr>
              <a:t>performances (noise and </a:t>
            </a:r>
            <a:r>
              <a:rPr lang="fr-FR" b="1" dirty="0" err="1" smtClean="0">
                <a:latin typeface="+mj-lt"/>
              </a:rPr>
              <a:t>operational</a:t>
            </a:r>
            <a:r>
              <a:rPr lang="fr-FR" b="1" dirty="0" smtClean="0">
                <a:latin typeface="+mj-lt"/>
              </a:rPr>
              <a:t> range</a:t>
            </a:r>
            <a:r>
              <a:rPr lang="en-US" b="1" dirty="0" smtClean="0">
                <a:latin typeface="+mj-lt"/>
              </a:rPr>
              <a:t>) of the sensor</a:t>
            </a:r>
          </a:p>
          <a:p>
            <a:pPr marL="264795" lvl="1"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No more electrical mass difficulty</a:t>
            </a:r>
            <a:endParaRPr lang="fr-FR" dirty="0">
              <a:latin typeface="+mj-lt"/>
            </a:endParaRPr>
          </a:p>
        </p:txBody>
      </p:sp>
      <p:pic>
        <p:nvPicPr>
          <p:cNvPr id="24" name="Espace réservé du contenu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005063"/>
            <a:ext cx="2006348" cy="16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107503" y="2652399"/>
            <a:ext cx="7420617" cy="2151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MICROBAROMETER PRINCIPLES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576064"/>
          </a:xfrm>
        </p:spPr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microbarometer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72008" y="2681988"/>
            <a:ext cx="8964488" cy="2379505"/>
            <a:chOff x="0" y="2681988"/>
            <a:chExt cx="8964488" cy="2379505"/>
          </a:xfrm>
        </p:grpSpPr>
        <p:sp>
          <p:nvSpPr>
            <p:cNvPr id="71" name="ZoneTexte 70"/>
            <p:cNvSpPr txBox="1"/>
            <p:nvPr/>
          </p:nvSpPr>
          <p:spPr>
            <a:xfrm>
              <a:off x="7081828" y="3454465"/>
              <a:ext cx="5063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/>
                <a:t>dP</a:t>
              </a:r>
              <a:r>
                <a:rPr lang="fr-FR" sz="1000" dirty="0"/>
                <a:t> +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081828" y="3656235"/>
              <a:ext cx="44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/>
                <a:t>dP</a:t>
              </a:r>
              <a:r>
                <a:rPr lang="fr-FR" sz="1000" dirty="0"/>
                <a:t> -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088467" y="4086125"/>
              <a:ext cx="4396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 +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081828" y="4361467"/>
              <a:ext cx="36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 -</a:t>
              </a:r>
            </a:p>
          </p:txBody>
        </p:sp>
        <p:grpSp>
          <p:nvGrpSpPr>
            <p:cNvPr id="75" name="Groupe 74"/>
            <p:cNvGrpSpPr/>
            <p:nvPr/>
          </p:nvGrpSpPr>
          <p:grpSpPr>
            <a:xfrm>
              <a:off x="2721835" y="3241926"/>
              <a:ext cx="4866343" cy="1341217"/>
              <a:chOff x="1701005" y="2782884"/>
              <a:chExt cx="5637545" cy="1553769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2299626" y="2996952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dirty="0">
                    <a:latin typeface="Century Gothic" panose="020B0502020202020204" pitchFamily="34" charset="0"/>
                  </a:rPr>
                  <a:t>SIGNAL AMPLIFICATION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826167" y="2996952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spc="-60" dirty="0">
                    <a:latin typeface="Century Gothic" panose="020B0502020202020204" pitchFamily="34" charset="0"/>
                  </a:rPr>
                  <a:t>SIGNAL SYMMETRIZATION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838999" y="3760589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dirty="0">
                    <a:latin typeface="Century Gothic" panose="020B0502020202020204" pitchFamily="34" charset="0"/>
                  </a:rPr>
                  <a:t>ACTIVE LOW PASS FILTER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339077" y="3760589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spc="-60" dirty="0">
                    <a:latin typeface="Century Gothic" panose="020B0502020202020204" pitchFamily="34" charset="0"/>
                  </a:rPr>
                  <a:t>SIGNAL SYMMETRIZATION</a:t>
                </a:r>
              </a:p>
            </p:txBody>
          </p:sp>
          <p:cxnSp>
            <p:nvCxnSpPr>
              <p:cNvPr id="95" name="Connecteur droit 94"/>
              <p:cNvCxnSpPr>
                <a:endCxn id="91" idx="1"/>
              </p:cNvCxnSpPr>
              <p:nvPr/>
            </p:nvCxnSpPr>
            <p:spPr>
              <a:xfrm>
                <a:off x="1770989" y="3284984"/>
                <a:ext cx="528637" cy="0"/>
              </a:xfrm>
              <a:prstGeom prst="line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>
                <a:stCxn id="91" idx="3"/>
                <a:endCxn id="92" idx="1"/>
              </p:cNvCxnSpPr>
              <p:nvPr/>
            </p:nvCxnSpPr>
            <p:spPr>
              <a:xfrm>
                <a:off x="3563888" y="3284984"/>
                <a:ext cx="262279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3681545" y="3284984"/>
                <a:ext cx="0" cy="76363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>
                <a:stCxn id="93" idx="1"/>
              </p:cNvCxnSpPr>
              <p:nvPr/>
            </p:nvCxnSpPr>
            <p:spPr>
              <a:xfrm flipH="1">
                <a:off x="3681545" y="4048621"/>
                <a:ext cx="15745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>
                <a:stCxn id="93" idx="3"/>
                <a:endCxn id="94" idx="1"/>
              </p:cNvCxnSpPr>
              <p:nvPr/>
            </p:nvCxnSpPr>
            <p:spPr>
              <a:xfrm>
                <a:off x="5103261" y="4048621"/>
                <a:ext cx="2358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5103261" y="3139497"/>
                <a:ext cx="1685445" cy="304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5090429" y="3427779"/>
                <a:ext cx="1698277" cy="122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6599557" y="3931585"/>
                <a:ext cx="197457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6603339" y="4221088"/>
                <a:ext cx="1936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ZoneTexte 103"/>
              <p:cNvSpPr txBox="1"/>
              <p:nvPr/>
            </p:nvSpPr>
            <p:spPr>
              <a:xfrm>
                <a:off x="1701005" y="2789541"/>
                <a:ext cx="1171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COIL OUTPUT VOLTAGE</a:t>
                </a:r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>
                <a:off x="5773139" y="2782884"/>
                <a:ext cx="15654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/>
                  <a:t>Pressure Dérivative</a:t>
                </a:r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6477827" y="3876940"/>
              <a:ext cx="15654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Pressure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58024" y="3022421"/>
              <a:ext cx="1306464" cy="1695228"/>
            </a:xfrm>
            <a:prstGeom prst="rect">
              <a:avLst/>
            </a:prstGeom>
            <a:solidFill>
              <a:srgbClr val="688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200" b="1" spc="-60" dirty="0" smtClean="0">
                  <a:latin typeface="Century Gothic" panose="020B0502020202020204" pitchFamily="34" charset="0"/>
                </a:rPr>
                <a:t>DIGITIZING </a:t>
              </a:r>
              <a:r>
                <a:rPr lang="en-US" altLang="fr-FR" sz="1200" b="1" spc="-60" dirty="0">
                  <a:latin typeface="Century Gothic" panose="020B0502020202020204" pitchFamily="34" charset="0"/>
                </a:rPr>
                <a:t>UNIT 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807781" y="3426711"/>
              <a:ext cx="966930" cy="1156433"/>
            </a:xfrm>
            <a:prstGeom prst="rect">
              <a:avLst/>
            </a:prstGeom>
            <a:solidFill>
              <a:srgbClr val="688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200" b="1" spc="-60" dirty="0">
                  <a:latin typeface="Century Gothic" panose="020B0502020202020204" pitchFamily="34" charset="0"/>
                </a:rPr>
                <a:t>Magnet &amp; coil transducer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8659" y="4085884"/>
              <a:ext cx="966930" cy="492925"/>
            </a:xfrm>
            <a:prstGeom prst="rect">
              <a:avLst/>
            </a:prstGeom>
            <a:solidFill>
              <a:srgbClr val="F3535E"/>
            </a:solidFill>
            <a:ln>
              <a:solidFill>
                <a:srgbClr val="F35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200" b="1" spc="-60" dirty="0">
                  <a:latin typeface="Century Gothic" panose="020B0502020202020204" pitchFamily="34" charset="0"/>
                </a:rPr>
                <a:t>Aneroid </a:t>
              </a:r>
              <a:r>
                <a:rPr lang="en-US" altLang="fr-FR" sz="1200" b="1" spc="-60" dirty="0" smtClean="0">
                  <a:latin typeface="Century Gothic" panose="020B0502020202020204" pitchFamily="34" charset="0"/>
                </a:rPr>
                <a:t>bellows</a:t>
              </a:r>
              <a:endParaRPr lang="en-US" altLang="fr-FR" sz="1200" b="1" spc="-60" dirty="0">
                <a:latin typeface="Century Gothic" panose="020B0502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8659" y="3420361"/>
              <a:ext cx="966930" cy="4929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000" b="1" spc="-60" dirty="0">
                  <a:latin typeface="Century Gothic" panose="020B0502020202020204" pitchFamily="34" charset="0"/>
                </a:rPr>
                <a:t>Measurement cavity 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431442" y="2689175"/>
              <a:ext cx="1171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MB3a Hood</a:t>
              </a:r>
            </a:p>
          </p:txBody>
        </p:sp>
        <p:cxnSp>
          <p:nvCxnSpPr>
            <p:cNvPr id="82" name="Connecteur droit avec flèche 81"/>
            <p:cNvCxnSpPr/>
            <p:nvPr/>
          </p:nvCxnSpPr>
          <p:spPr>
            <a:xfrm>
              <a:off x="3238566" y="2924944"/>
              <a:ext cx="370291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>
              <a:off x="774835" y="2924944"/>
              <a:ext cx="19998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ZoneTexte 83"/>
            <p:cNvSpPr txBox="1"/>
            <p:nvPr/>
          </p:nvSpPr>
          <p:spPr>
            <a:xfrm>
              <a:off x="1085985" y="2681988"/>
              <a:ext cx="1541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/>
                <a:t>Transducer</a:t>
              </a:r>
              <a:r>
                <a:rPr lang="fr-FR" sz="1400" b="1" dirty="0"/>
                <a:t> block</a:t>
              </a:r>
            </a:p>
          </p:txBody>
        </p:sp>
        <p:cxnSp>
          <p:nvCxnSpPr>
            <p:cNvPr id="85" name="Connecteur droit 84"/>
            <p:cNvCxnSpPr>
              <a:stCxn id="80" idx="2"/>
              <a:endCxn id="79" idx="0"/>
            </p:cNvCxnSpPr>
            <p:nvPr/>
          </p:nvCxnSpPr>
          <p:spPr>
            <a:xfrm>
              <a:off x="1262124" y="3913286"/>
              <a:ext cx="0" cy="1725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>
              <a:endCxn id="78" idx="1"/>
            </p:cNvCxnSpPr>
            <p:nvPr/>
          </p:nvCxnSpPr>
          <p:spPr>
            <a:xfrm>
              <a:off x="1269658" y="4004070"/>
              <a:ext cx="538123" cy="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57320" y="3247672"/>
              <a:ext cx="1011307" cy="34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ATMOSPHERIC PRESSURE</a:t>
              </a: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0" y="3686265"/>
              <a:ext cx="774835" cy="1"/>
            </a:xfrm>
            <a:prstGeom prst="line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>
              <a:off x="796486" y="4730663"/>
              <a:ext cx="614499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ZoneTexte 89"/>
            <p:cNvSpPr txBox="1"/>
            <p:nvPr/>
          </p:nvSpPr>
          <p:spPr>
            <a:xfrm>
              <a:off x="3436929" y="4753716"/>
              <a:ext cx="222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MB3a </a:t>
              </a:r>
              <a:r>
                <a:rPr lang="fr-FR" sz="1400" b="1" dirty="0" err="1" smtClean="0"/>
                <a:t>microbarometer</a:t>
              </a:r>
              <a:endParaRPr lang="fr-FR" sz="1400" b="1" dirty="0"/>
            </a:p>
          </p:txBody>
        </p:sp>
      </p:grpSp>
      <p:pic>
        <p:nvPicPr>
          <p:cNvPr id="45" name="Image 7" descr="mb3a0B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25" b="88533" l="10000" r="90000"/>
                    </a14:imgEffect>
                  </a14:imgLayer>
                </a14:imgProps>
              </a:ext>
            </a:extLst>
          </a:blip>
          <a:srcRect t="30362" b="5003"/>
          <a:stretch/>
        </p:blipFill>
        <p:spPr>
          <a:xfrm>
            <a:off x="3602808" y="4980669"/>
            <a:ext cx="1680543" cy="1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79512" y="2652399"/>
            <a:ext cx="7420617" cy="2151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/>
          <p:cNvGrpSpPr/>
          <p:nvPr/>
        </p:nvGrpSpPr>
        <p:grpSpPr>
          <a:xfrm>
            <a:off x="72008" y="2681988"/>
            <a:ext cx="8964488" cy="2379505"/>
            <a:chOff x="0" y="2681988"/>
            <a:chExt cx="8964488" cy="2379505"/>
          </a:xfrm>
        </p:grpSpPr>
        <p:sp>
          <p:nvSpPr>
            <p:cNvPr id="53" name="ZoneTexte 52"/>
            <p:cNvSpPr txBox="1"/>
            <p:nvPr/>
          </p:nvSpPr>
          <p:spPr>
            <a:xfrm>
              <a:off x="7081828" y="3454465"/>
              <a:ext cx="5063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/>
                <a:t>dP</a:t>
              </a:r>
              <a:r>
                <a:rPr lang="fr-FR" sz="1000" dirty="0"/>
                <a:t> +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081828" y="3656235"/>
              <a:ext cx="44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/>
                <a:t>dP</a:t>
              </a:r>
              <a:r>
                <a:rPr lang="fr-FR" sz="1000" dirty="0"/>
                <a:t> -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7088467" y="4086125"/>
              <a:ext cx="4396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 +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7081828" y="4361467"/>
              <a:ext cx="36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 -</a:t>
              </a:r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2721835" y="3241926"/>
              <a:ext cx="4866343" cy="1341217"/>
              <a:chOff x="1701005" y="2782884"/>
              <a:chExt cx="5637545" cy="155376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2299626" y="2996952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dirty="0">
                    <a:latin typeface="Century Gothic" panose="020B0502020202020204" pitchFamily="34" charset="0"/>
                  </a:rPr>
                  <a:t>SIGNAL AMPLIFICATION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826167" y="2996952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spc="-60" dirty="0">
                    <a:latin typeface="Century Gothic" panose="020B0502020202020204" pitchFamily="34" charset="0"/>
                  </a:rPr>
                  <a:t>SIGNAL SYMMETRIZATION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838999" y="3760589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dirty="0">
                    <a:latin typeface="Century Gothic" panose="020B0502020202020204" pitchFamily="34" charset="0"/>
                  </a:rPr>
                  <a:t>ACTIVE LOW PASS FILTER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339077" y="3760589"/>
                <a:ext cx="1264262" cy="576064"/>
              </a:xfrm>
              <a:prstGeom prst="rect">
                <a:avLst/>
              </a:prstGeom>
              <a:solidFill>
                <a:srgbClr val="6882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50" b="1" spc="-60" dirty="0">
                    <a:latin typeface="Century Gothic" panose="020B0502020202020204" pitchFamily="34" charset="0"/>
                  </a:rPr>
                  <a:t>SIGNAL SYMMETRIZATION</a:t>
                </a:r>
              </a:p>
            </p:txBody>
          </p:sp>
          <p:cxnSp>
            <p:nvCxnSpPr>
              <p:cNvPr id="100" name="Connecteur droit 99"/>
              <p:cNvCxnSpPr>
                <a:endCxn id="96" idx="1"/>
              </p:cNvCxnSpPr>
              <p:nvPr/>
            </p:nvCxnSpPr>
            <p:spPr>
              <a:xfrm>
                <a:off x="1770989" y="3284984"/>
                <a:ext cx="528637" cy="0"/>
              </a:xfrm>
              <a:prstGeom prst="line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>
                <a:stCxn id="96" idx="3"/>
                <a:endCxn id="97" idx="1"/>
              </p:cNvCxnSpPr>
              <p:nvPr/>
            </p:nvCxnSpPr>
            <p:spPr>
              <a:xfrm>
                <a:off x="3563888" y="3284984"/>
                <a:ext cx="262279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3681545" y="3284984"/>
                <a:ext cx="0" cy="76363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>
                <a:stCxn id="98" idx="1"/>
              </p:cNvCxnSpPr>
              <p:nvPr/>
            </p:nvCxnSpPr>
            <p:spPr>
              <a:xfrm flipH="1">
                <a:off x="3681545" y="4048621"/>
                <a:ext cx="15745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>
                <a:stCxn id="98" idx="3"/>
                <a:endCxn id="99" idx="1"/>
              </p:cNvCxnSpPr>
              <p:nvPr/>
            </p:nvCxnSpPr>
            <p:spPr>
              <a:xfrm>
                <a:off x="5103261" y="4048621"/>
                <a:ext cx="2358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5103261" y="3139497"/>
                <a:ext cx="1685445" cy="304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flipV="1">
                <a:off x="5090429" y="3427779"/>
                <a:ext cx="1698277" cy="122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6599557" y="3931585"/>
                <a:ext cx="197457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6603339" y="4221088"/>
                <a:ext cx="1936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ZoneTexte 108"/>
              <p:cNvSpPr txBox="1"/>
              <p:nvPr/>
            </p:nvSpPr>
            <p:spPr>
              <a:xfrm>
                <a:off x="1701005" y="2789541"/>
                <a:ext cx="1171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COIL OUTPUT VOLTAGE</a:t>
                </a:r>
              </a:p>
            </p:txBody>
          </p:sp>
          <p:sp>
            <p:nvSpPr>
              <p:cNvPr id="110" name="ZoneTexte 109"/>
              <p:cNvSpPr txBox="1"/>
              <p:nvPr/>
            </p:nvSpPr>
            <p:spPr>
              <a:xfrm>
                <a:off x="5773139" y="2782884"/>
                <a:ext cx="15654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/>
                  <a:t>Pressure Dérivative</a:t>
                </a:r>
              </a:p>
            </p:txBody>
          </p:sp>
        </p:grpSp>
        <p:sp>
          <p:nvSpPr>
            <p:cNvPr id="81" name="ZoneTexte 80"/>
            <p:cNvSpPr txBox="1"/>
            <p:nvPr/>
          </p:nvSpPr>
          <p:spPr>
            <a:xfrm>
              <a:off x="6477827" y="3876940"/>
              <a:ext cx="15654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Pressure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658024" y="3022421"/>
              <a:ext cx="1306464" cy="1695228"/>
            </a:xfrm>
            <a:prstGeom prst="rect">
              <a:avLst/>
            </a:prstGeom>
            <a:solidFill>
              <a:srgbClr val="688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200" b="1" spc="-60" dirty="0" smtClean="0">
                  <a:latin typeface="Century Gothic" panose="020B0502020202020204" pitchFamily="34" charset="0"/>
                </a:rPr>
                <a:t>DIGITIZING </a:t>
              </a:r>
              <a:r>
                <a:rPr lang="en-US" altLang="fr-FR" sz="1200" b="1" spc="-60" dirty="0">
                  <a:latin typeface="Century Gothic" panose="020B0502020202020204" pitchFamily="34" charset="0"/>
                </a:rPr>
                <a:t>UNIT 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07781" y="3426711"/>
              <a:ext cx="966930" cy="1156433"/>
            </a:xfrm>
            <a:prstGeom prst="rect">
              <a:avLst/>
            </a:prstGeom>
            <a:solidFill>
              <a:srgbClr val="688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200" b="1" spc="-60" dirty="0">
                  <a:latin typeface="Century Gothic" panose="020B0502020202020204" pitchFamily="34" charset="0"/>
                </a:rPr>
                <a:t>Magnet &amp; coil transducer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8659" y="4085884"/>
              <a:ext cx="966930" cy="492925"/>
            </a:xfrm>
            <a:prstGeom prst="rect">
              <a:avLst/>
            </a:prstGeom>
            <a:solidFill>
              <a:srgbClr val="F3535E"/>
            </a:solidFill>
            <a:ln>
              <a:solidFill>
                <a:srgbClr val="F35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200" b="1" spc="-60" dirty="0">
                  <a:latin typeface="Century Gothic" panose="020B0502020202020204" pitchFamily="34" charset="0"/>
                </a:rPr>
                <a:t>Aneroid </a:t>
              </a:r>
              <a:r>
                <a:rPr lang="en-US" altLang="fr-FR" sz="1200" b="1" spc="-60" dirty="0" smtClean="0">
                  <a:latin typeface="Century Gothic" panose="020B0502020202020204" pitchFamily="34" charset="0"/>
                </a:rPr>
                <a:t>bellows</a:t>
              </a:r>
              <a:endParaRPr lang="en-US" altLang="fr-FR" sz="1200" b="1" spc="-60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8659" y="3420361"/>
              <a:ext cx="966930" cy="4929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fr-FR" sz="1000" b="1" spc="-60" dirty="0">
                  <a:latin typeface="Century Gothic" panose="020B0502020202020204" pitchFamily="34" charset="0"/>
                </a:rPr>
                <a:t>Measurement cavity 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431442" y="2689175"/>
              <a:ext cx="1171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MB3a Hood</a:t>
              </a:r>
            </a:p>
          </p:txBody>
        </p:sp>
        <p:cxnSp>
          <p:nvCxnSpPr>
            <p:cNvPr id="87" name="Connecteur droit avec flèche 86"/>
            <p:cNvCxnSpPr/>
            <p:nvPr/>
          </p:nvCxnSpPr>
          <p:spPr>
            <a:xfrm>
              <a:off x="3238566" y="2924944"/>
              <a:ext cx="370291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/>
            <p:cNvCxnSpPr/>
            <p:nvPr/>
          </p:nvCxnSpPr>
          <p:spPr>
            <a:xfrm>
              <a:off x="774835" y="2924944"/>
              <a:ext cx="19998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>
              <a:off x="1085985" y="2681988"/>
              <a:ext cx="1541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/>
                <a:t>Transducer</a:t>
              </a:r>
              <a:r>
                <a:rPr lang="fr-FR" sz="1400" b="1" dirty="0"/>
                <a:t> block</a:t>
              </a:r>
            </a:p>
          </p:txBody>
        </p:sp>
        <p:cxnSp>
          <p:nvCxnSpPr>
            <p:cNvPr id="90" name="Connecteur droit 89"/>
            <p:cNvCxnSpPr>
              <a:stCxn id="85" idx="2"/>
              <a:endCxn id="84" idx="0"/>
            </p:cNvCxnSpPr>
            <p:nvPr/>
          </p:nvCxnSpPr>
          <p:spPr>
            <a:xfrm>
              <a:off x="1262124" y="3913286"/>
              <a:ext cx="0" cy="1725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endCxn id="83" idx="1"/>
            </p:cNvCxnSpPr>
            <p:nvPr/>
          </p:nvCxnSpPr>
          <p:spPr>
            <a:xfrm>
              <a:off x="1269658" y="4004070"/>
              <a:ext cx="538123" cy="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ZoneTexte 91"/>
            <p:cNvSpPr txBox="1"/>
            <p:nvPr/>
          </p:nvSpPr>
          <p:spPr>
            <a:xfrm>
              <a:off x="57320" y="3247672"/>
              <a:ext cx="1011307" cy="34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ATMOSPHERIC PRESSURE</a:t>
              </a:r>
            </a:p>
          </p:txBody>
        </p:sp>
        <p:cxnSp>
          <p:nvCxnSpPr>
            <p:cNvPr id="93" name="Connecteur droit 92"/>
            <p:cNvCxnSpPr/>
            <p:nvPr/>
          </p:nvCxnSpPr>
          <p:spPr>
            <a:xfrm>
              <a:off x="0" y="3686265"/>
              <a:ext cx="774835" cy="1"/>
            </a:xfrm>
            <a:prstGeom prst="line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796486" y="4730663"/>
              <a:ext cx="614499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ZoneTexte 94"/>
            <p:cNvSpPr txBox="1"/>
            <p:nvPr/>
          </p:nvSpPr>
          <p:spPr>
            <a:xfrm>
              <a:off x="3436929" y="4753716"/>
              <a:ext cx="222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MB3a </a:t>
              </a:r>
              <a:r>
                <a:rPr lang="fr-FR" sz="1400" b="1" dirty="0" err="1" smtClean="0"/>
                <a:t>microbarometer</a:t>
              </a:r>
              <a:endParaRPr lang="fr-FR" sz="14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MICROBAROMETER PRINCIPLES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576064"/>
          </a:xfrm>
        </p:spPr>
        <p:txBody>
          <a:bodyPr/>
          <a:lstStyle/>
          <a:p>
            <a:r>
              <a:rPr lang="fr-FR" dirty="0" err="1"/>
              <a:t>Magnet</a:t>
            </a:r>
            <a:r>
              <a:rPr lang="fr-FR" dirty="0"/>
              <a:t> and </a:t>
            </a:r>
            <a:r>
              <a:rPr lang="fr-FR" dirty="0" err="1"/>
              <a:t>coil</a:t>
            </a:r>
            <a:r>
              <a:rPr lang="fr-FR" dirty="0"/>
              <a:t> </a:t>
            </a:r>
            <a:r>
              <a:rPr lang="fr-FR" dirty="0" err="1"/>
              <a:t>transducers</a:t>
            </a:r>
            <a:r>
              <a:rPr lang="fr-FR" dirty="0"/>
              <a:t> </a:t>
            </a:r>
            <a:r>
              <a:rPr lang="fr-FR" dirty="0" err="1"/>
              <a:t>principle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sp>
        <p:nvSpPr>
          <p:cNvPr id="70" name="Ellipse 69"/>
          <p:cNvSpPr/>
          <p:nvPr/>
        </p:nvSpPr>
        <p:spPr>
          <a:xfrm>
            <a:off x="389042" y="3151508"/>
            <a:ext cx="1666579" cy="16961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680193" y="2184192"/>
            <a:ext cx="7463807" cy="376508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72"/>
          <p:cNvCxnSpPr>
            <a:stCxn id="71" idx="1"/>
            <a:endCxn id="71" idx="5"/>
          </p:cNvCxnSpPr>
          <p:nvPr/>
        </p:nvCxnSpPr>
        <p:spPr>
          <a:xfrm>
            <a:off x="2773242" y="2735576"/>
            <a:ext cx="5277709" cy="266232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71" idx="3"/>
            <a:endCxn id="71" idx="7"/>
          </p:cNvCxnSpPr>
          <p:nvPr/>
        </p:nvCxnSpPr>
        <p:spPr>
          <a:xfrm flipV="1">
            <a:off x="2773242" y="2735576"/>
            <a:ext cx="5277709" cy="266232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space réservé du contenu 2"/>
          <p:cNvSpPr txBox="1">
            <a:spLocks/>
          </p:cNvSpPr>
          <p:nvPr/>
        </p:nvSpPr>
        <p:spPr>
          <a:xfrm>
            <a:off x="2195736" y="5157192"/>
            <a:ext cx="5327589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/>
              <a:t>Replaced</a:t>
            </a:r>
            <a:r>
              <a:rPr lang="fr-FR" dirty="0" smtClean="0"/>
              <a:t> by an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transducer</a:t>
            </a:r>
            <a:r>
              <a:rPr lang="fr-FR" dirty="0" smtClean="0"/>
              <a:t> and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digitizer</a:t>
            </a:r>
            <a:endParaRPr lang="fr-FR" dirty="0"/>
          </a:p>
        </p:txBody>
      </p:sp>
      <p:sp>
        <p:nvSpPr>
          <p:cNvPr id="78" name="Espace réservé du contenu 2"/>
          <p:cNvSpPr txBox="1">
            <a:spLocks/>
          </p:cNvSpPr>
          <p:nvPr/>
        </p:nvSpPr>
        <p:spPr>
          <a:xfrm>
            <a:off x="44576" y="5085184"/>
            <a:ext cx="1797359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</a:rPr>
              <a:t>OK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2652399"/>
            <a:ext cx="6168948" cy="2151995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Optical </a:t>
            </a:r>
            <a:r>
              <a:rPr lang="fr-FR" dirty="0" err="1" smtClean="0"/>
              <a:t>microbarometer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2428546" y="3433659"/>
            <a:ext cx="370780" cy="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788024" y="3517675"/>
            <a:ext cx="1656184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76056" y="3470811"/>
            <a:ext cx="1271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Optical </a:t>
            </a:r>
            <a:r>
              <a:rPr lang="fr-FR" sz="1000" dirty="0" err="1" smtClean="0"/>
              <a:t>signals</a:t>
            </a: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6421332" y="2995520"/>
            <a:ext cx="1175003" cy="1257308"/>
          </a:xfrm>
          <a:prstGeom prst="rect">
            <a:avLst/>
          </a:prstGeom>
          <a:solidFill>
            <a:srgbClr val="68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  <a:buFontTx/>
              <a:buNone/>
            </a:pPr>
            <a:r>
              <a:rPr lang="en-US" altLang="fr-FR" sz="1200" b="1" spc="-60" dirty="0" smtClean="0">
                <a:latin typeface="Century Gothic" panose="020B0502020202020204" pitchFamily="34" charset="0"/>
              </a:rPr>
              <a:t>- DIGITIZING and PROCESSING</a:t>
            </a:r>
          </a:p>
          <a:p>
            <a:pPr algn="ctr">
              <a:spcAft>
                <a:spcPct val="0"/>
              </a:spcAft>
              <a:buFontTx/>
              <a:buNone/>
            </a:pPr>
            <a:r>
              <a:rPr lang="en-US" altLang="fr-FR" sz="1200" b="1" spc="-60" dirty="0" smtClean="0">
                <a:latin typeface="Century Gothic" panose="020B0502020202020204" pitchFamily="34" charset="0"/>
              </a:rPr>
              <a:t>System</a:t>
            </a:r>
          </a:p>
          <a:p>
            <a:pPr algn="ctr">
              <a:spcAft>
                <a:spcPct val="0"/>
              </a:spcAft>
              <a:buFontTx/>
              <a:buNone/>
            </a:pPr>
            <a:r>
              <a:rPr lang="en-US" altLang="fr-FR" sz="1200" b="1" spc="-60" dirty="0" smtClean="0">
                <a:latin typeface="Century Gothic" panose="020B0502020202020204" pitchFamily="34" charset="0"/>
              </a:rPr>
              <a:t>- laser source</a:t>
            </a:r>
            <a:endParaRPr lang="en-US" altLang="fr-FR" sz="1200" b="1" spc="-6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6752" y="3238255"/>
            <a:ext cx="785672" cy="90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  <a:buFontTx/>
              <a:buNone/>
            </a:pPr>
            <a:r>
              <a:rPr lang="en-US" altLang="fr-FR" sz="1200" b="1" spc="-60" dirty="0" smtClean="0">
                <a:latin typeface="Century Gothic" panose="020B0502020202020204" pitchFamily="34" charset="0"/>
              </a:rPr>
              <a:t>Moving </a:t>
            </a:r>
            <a:r>
              <a:rPr lang="en-US" altLang="fr-FR" sz="1200" b="1" spc="-60" dirty="0" err="1" smtClean="0">
                <a:latin typeface="Century Gothic" panose="020B0502020202020204" pitchFamily="34" charset="0"/>
              </a:rPr>
              <a:t>miror</a:t>
            </a:r>
            <a:endParaRPr lang="en-US" altLang="fr-FR" sz="1200" b="1" spc="-6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546" y="3756312"/>
            <a:ext cx="785672" cy="387399"/>
          </a:xfrm>
          <a:prstGeom prst="rect">
            <a:avLst/>
          </a:prstGeom>
          <a:solidFill>
            <a:srgbClr val="F3535E"/>
          </a:solidFill>
          <a:ln>
            <a:solidFill>
              <a:srgbClr val="F3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  <a:buFontTx/>
              <a:buNone/>
            </a:pPr>
            <a:r>
              <a:rPr lang="en-US" altLang="fr-FR" sz="1200" b="1" spc="-60" dirty="0">
                <a:latin typeface="Century Gothic" panose="020B0502020202020204" pitchFamily="34" charset="0"/>
              </a:rPr>
              <a:t>Aneroid </a:t>
            </a:r>
            <a:r>
              <a:rPr lang="en-US" altLang="fr-FR" sz="1200" b="1" spc="-60" dirty="0" smtClean="0">
                <a:latin typeface="Century Gothic" panose="020B0502020202020204" pitchFamily="34" charset="0"/>
              </a:rPr>
              <a:t>bellows</a:t>
            </a:r>
            <a:endParaRPr lang="en-US" altLang="fr-FR" sz="1200" b="1" spc="-6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546" y="3233264"/>
            <a:ext cx="785672" cy="387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  <a:buFontTx/>
              <a:buNone/>
            </a:pPr>
            <a:r>
              <a:rPr lang="en-US" altLang="fr-FR" sz="1000" b="1" spc="-60" dirty="0" smtClean="0">
                <a:latin typeface="Century Gothic" panose="020B0502020202020204" pitchFamily="34" charset="0"/>
              </a:rPr>
              <a:t>Measurement </a:t>
            </a:r>
            <a:r>
              <a:rPr lang="en-US" altLang="fr-FR" sz="1000" b="1" spc="-60" dirty="0">
                <a:latin typeface="Century Gothic" panose="020B0502020202020204" pitchFamily="34" charset="0"/>
              </a:rPr>
              <a:t>cavity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91880" y="2683619"/>
            <a:ext cx="145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Interferometer</a:t>
            </a:r>
            <a:endParaRPr lang="fr-FR" sz="14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799326" y="2920515"/>
            <a:ext cx="30087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276452" y="2920515"/>
            <a:ext cx="15105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97439" y="2924944"/>
            <a:ext cx="16249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50261" y="2652399"/>
            <a:ext cx="1252506" cy="2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Transducer</a:t>
            </a:r>
            <a:r>
              <a:rPr lang="fr-FR" sz="1400" b="1" dirty="0"/>
              <a:t> block</a:t>
            </a:r>
          </a:p>
        </p:txBody>
      </p:sp>
      <p:cxnSp>
        <p:nvCxnSpPr>
          <p:cNvPr id="22" name="Connecteur droit 21"/>
          <p:cNvCxnSpPr>
            <a:stCxn id="16" idx="2"/>
            <a:endCxn id="15" idx="0"/>
          </p:cNvCxnSpPr>
          <p:nvPr/>
        </p:nvCxnSpPr>
        <p:spPr>
          <a:xfrm>
            <a:off x="1193382" y="3620664"/>
            <a:ext cx="0" cy="135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14" idx="1"/>
          </p:cNvCxnSpPr>
          <p:nvPr/>
        </p:nvCxnSpPr>
        <p:spPr>
          <a:xfrm>
            <a:off x="1199504" y="3692012"/>
            <a:ext cx="437248" cy="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7504" y="3069077"/>
            <a:ext cx="96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ATMOSPHERIC PRESSURE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426658" y="3442243"/>
            <a:ext cx="370780" cy="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612048" y="1268760"/>
            <a:ext cx="1670128" cy="1282315"/>
            <a:chOff x="1943400" y="4110760"/>
            <a:chExt cx="3871606" cy="2921909"/>
          </a:xfrm>
        </p:grpSpPr>
        <p:sp>
          <p:nvSpPr>
            <p:cNvPr id="42" name="Text Box 395"/>
            <p:cNvSpPr txBox="1">
              <a:spLocks noChangeArrowheads="1"/>
            </p:cNvSpPr>
            <p:nvPr/>
          </p:nvSpPr>
          <p:spPr bwMode="auto">
            <a:xfrm>
              <a:off x="2520788" y="5849713"/>
              <a:ext cx="2700101" cy="35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b="1" dirty="0" err="1">
                  <a:solidFill>
                    <a:srgbClr val="F3535E"/>
                  </a:solidFill>
                  <a:latin typeface="Century Gothic" pitchFamily="34" charset="0"/>
                </a:rPr>
                <a:t>Aneroid</a:t>
              </a:r>
              <a:endParaRPr lang="fr-FR" altLang="fr-FR" sz="1200" b="1" dirty="0">
                <a:solidFill>
                  <a:srgbClr val="F3535E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b="1" dirty="0" err="1" smtClean="0">
                  <a:solidFill>
                    <a:srgbClr val="F3535E"/>
                  </a:solidFill>
                  <a:latin typeface="Century Gothic" pitchFamily="34" charset="0"/>
                </a:rPr>
                <a:t>bellows</a:t>
              </a:r>
              <a:endParaRPr lang="fr-FR" altLang="fr-FR" sz="1200" b="1" dirty="0">
                <a:solidFill>
                  <a:srgbClr val="F3535E"/>
                </a:solidFill>
                <a:latin typeface="Century Gothic" pitchFamily="34" charset="0"/>
              </a:endParaRPr>
            </a:p>
          </p:txBody>
        </p:sp>
        <p:sp>
          <p:nvSpPr>
            <p:cNvPr id="43" name="Freeform 410"/>
            <p:cNvSpPr>
              <a:spLocks/>
            </p:cNvSpPr>
            <p:nvPr/>
          </p:nvSpPr>
          <p:spPr bwMode="auto">
            <a:xfrm>
              <a:off x="2953276" y="5610595"/>
              <a:ext cx="1851856" cy="1422074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28575" cmpd="sng">
              <a:solidFill>
                <a:srgbClr val="F353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Rectangle 411"/>
            <p:cNvSpPr>
              <a:spLocks noChangeArrowheads="1"/>
            </p:cNvSpPr>
            <p:nvPr/>
          </p:nvSpPr>
          <p:spPr bwMode="auto">
            <a:xfrm>
              <a:off x="2616232" y="4110760"/>
              <a:ext cx="2525941" cy="29219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5" name="Rectangle 412"/>
            <p:cNvSpPr>
              <a:spLocks noChangeArrowheads="1"/>
            </p:cNvSpPr>
            <p:nvPr/>
          </p:nvSpPr>
          <p:spPr bwMode="auto">
            <a:xfrm>
              <a:off x="5142173" y="5610595"/>
              <a:ext cx="672833" cy="40630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6" name="Rectangle 413"/>
            <p:cNvSpPr>
              <a:spLocks noChangeArrowheads="1"/>
            </p:cNvSpPr>
            <p:nvPr/>
          </p:nvSpPr>
          <p:spPr bwMode="auto">
            <a:xfrm>
              <a:off x="1943400" y="5610595"/>
              <a:ext cx="672832" cy="40630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7" name="Text Box 397"/>
          <p:cNvSpPr txBox="1">
            <a:spLocks noChangeArrowheads="1"/>
          </p:cNvSpPr>
          <p:nvPr/>
        </p:nvSpPr>
        <p:spPr bwMode="auto">
          <a:xfrm>
            <a:off x="1774417" y="1268760"/>
            <a:ext cx="1847802" cy="2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err="1" smtClean="0">
                <a:solidFill>
                  <a:srgbClr val="02DDF4"/>
                </a:solidFill>
                <a:latin typeface="Century Gothic" pitchFamily="34" charset="0"/>
              </a:rPr>
              <a:t>Interferometer</a:t>
            </a:r>
            <a:endParaRPr lang="fr-FR" altLang="fr-FR" sz="1200" b="1" dirty="0">
              <a:solidFill>
                <a:srgbClr val="02DDF4"/>
              </a:solidFill>
              <a:latin typeface="Century Gothic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147094" y="4281174"/>
            <a:ext cx="180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Optical </a:t>
            </a:r>
            <a:r>
              <a:rPr lang="fr-FR" sz="1400" b="1" dirty="0" err="1" smtClean="0"/>
              <a:t>microbarometer</a:t>
            </a:r>
            <a:endParaRPr lang="fr-FR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1126069" y="1841005"/>
            <a:ext cx="576648" cy="961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025251" y="1300370"/>
            <a:ext cx="778284" cy="165258"/>
          </a:xfrm>
          <a:prstGeom prst="rect">
            <a:avLst/>
          </a:prstGeom>
          <a:solidFill>
            <a:srgbClr val="02D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>
            <a:stCxn id="30" idx="2"/>
            <a:endCxn id="29" idx="0"/>
          </p:cNvCxnSpPr>
          <p:nvPr/>
        </p:nvCxnSpPr>
        <p:spPr>
          <a:xfrm>
            <a:off x="1414394" y="1465628"/>
            <a:ext cx="0" cy="375376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97"/>
          <p:cNvSpPr txBox="1">
            <a:spLocks noChangeArrowheads="1"/>
          </p:cNvSpPr>
          <p:nvPr/>
        </p:nvSpPr>
        <p:spPr bwMode="auto">
          <a:xfrm>
            <a:off x="1545310" y="1608506"/>
            <a:ext cx="1847802" cy="2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Moving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mirror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   (</a:t>
            </a:r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Cat’s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eye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)</a:t>
            </a:r>
            <a:endParaRPr lang="fr-FR" altLang="fr-FR" sz="1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3" name="Picture 4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23" b="60000" l="8065" r="98925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8103" t="19018" b="42736"/>
          <a:stretch/>
        </p:blipFill>
        <p:spPr bwMode="auto">
          <a:xfrm>
            <a:off x="3791058" y="2112542"/>
            <a:ext cx="1029030" cy="3454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208" y="2995520"/>
            <a:ext cx="2013136" cy="1287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Connecteur droit avec flèche 34"/>
          <p:cNvCxnSpPr/>
          <p:nvPr/>
        </p:nvCxnSpPr>
        <p:spPr>
          <a:xfrm>
            <a:off x="815031" y="4263056"/>
            <a:ext cx="49930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2"/>
          <a:stretch/>
        </p:blipFill>
        <p:spPr>
          <a:xfrm rot="5400000">
            <a:off x="2165666" y="5276056"/>
            <a:ext cx="1621974" cy="109621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41" y="4912181"/>
            <a:ext cx="1983301" cy="1278878"/>
          </a:xfrm>
          <a:prstGeom prst="rect">
            <a:avLst/>
          </a:prstGeom>
        </p:spPr>
      </p:pic>
      <p:cxnSp>
        <p:nvCxnSpPr>
          <p:cNvPr id="38" name="Connecteur droit 37"/>
          <p:cNvCxnSpPr/>
          <p:nvPr/>
        </p:nvCxnSpPr>
        <p:spPr>
          <a:xfrm>
            <a:off x="7787048" y="3516225"/>
            <a:ext cx="59557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836540" y="3562802"/>
            <a:ext cx="1271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Pa/s / count</a:t>
            </a:r>
            <a:endParaRPr lang="fr-FR" sz="1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2363932" y="3906634"/>
            <a:ext cx="1271964" cy="31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Bellows</a:t>
            </a:r>
            <a:r>
              <a:rPr lang="fr-FR" sz="1000" dirty="0" smtClean="0"/>
              <a:t> </a:t>
            </a:r>
            <a:r>
              <a:rPr lang="fr-FR" sz="1000" dirty="0" err="1" smtClean="0"/>
              <a:t>sensitivity</a:t>
            </a:r>
            <a:r>
              <a:rPr lang="fr-FR" sz="1000" dirty="0" smtClean="0"/>
              <a:t> = 122nm/Pa </a:t>
            </a:r>
            <a:endParaRPr lang="fr-FR" sz="1000" dirty="0"/>
          </a:p>
        </p:txBody>
      </p:sp>
      <p:sp>
        <p:nvSpPr>
          <p:cNvPr id="52" name="Ellipse 51"/>
          <p:cNvSpPr/>
          <p:nvPr/>
        </p:nvSpPr>
        <p:spPr>
          <a:xfrm>
            <a:off x="5436096" y="3140968"/>
            <a:ext cx="372006" cy="37525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5616116" y="3140968"/>
            <a:ext cx="372006" cy="37525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134818"/>
            <a:ext cx="1566962" cy="1563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Interferometric</a:t>
            </a:r>
            <a:r>
              <a:rPr lang="fr-FR" dirty="0" smtClean="0"/>
              <a:t> </a:t>
            </a:r>
            <a:r>
              <a:rPr lang="fr-FR" dirty="0" err="1" smtClean="0"/>
              <a:t>Transducer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pic>
        <p:nvPicPr>
          <p:cNvPr id="8" name="Espace réservé du contenu 8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15600" y="2127512"/>
            <a:ext cx="2485328" cy="16360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rcRect t="19502" b="-402"/>
          <a:stretch>
            <a:fillRect/>
          </a:stretch>
        </p:blipFill>
        <p:spPr>
          <a:xfrm>
            <a:off x="5276244" y="4916325"/>
            <a:ext cx="1606144" cy="1088361"/>
          </a:xfrm>
          <a:prstGeom prst="rect">
            <a:avLst/>
          </a:prstGeom>
        </p:spPr>
      </p:pic>
      <p:sp>
        <p:nvSpPr>
          <p:cNvPr id="13" name="Text Box 458"/>
          <p:cNvSpPr txBox="1">
            <a:spLocks noChangeArrowheads="1"/>
          </p:cNvSpPr>
          <p:nvPr/>
        </p:nvSpPr>
        <p:spPr bwMode="auto">
          <a:xfrm>
            <a:off x="97616" y="4421624"/>
            <a:ext cx="5981700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60363" lvl="1" indent="-360363" eaLnBrk="1" hangingPunct="1">
              <a:lnSpc>
                <a:spcPts val="2000"/>
              </a:lnSpc>
              <a:spcBef>
                <a:spcPts val="0"/>
              </a:spcBef>
              <a:buClrTx/>
              <a:buSzPct val="90000"/>
              <a:buBlip>
                <a:blip r:embed="rId5"/>
              </a:buBlip>
            </a:pPr>
            <a:r>
              <a:rPr lang="en-US" altLang="fr-FR" sz="1600" dirty="0" smtClean="0">
                <a:solidFill>
                  <a:srgbClr val="666666"/>
                </a:solidFill>
                <a:latin typeface="+mn-lt"/>
              </a:rPr>
              <a:t>Interferometer </a:t>
            </a:r>
            <a:r>
              <a:rPr lang="en-US" altLang="fr-FR" sz="1600" dirty="0">
                <a:solidFill>
                  <a:srgbClr val="666666"/>
                </a:solidFill>
                <a:latin typeface="+mn-lt"/>
              </a:rPr>
              <a:t>is designed </a:t>
            </a:r>
            <a:r>
              <a:rPr lang="en-US" altLang="fr-FR" sz="1600" dirty="0" smtClean="0">
                <a:solidFill>
                  <a:srgbClr val="666666"/>
                </a:solidFill>
                <a:latin typeface="+mn-lt"/>
              </a:rPr>
              <a:t>with optical waveguide obtained by ion-exchange process into a glass wafer</a:t>
            </a:r>
            <a:endParaRPr lang="en-US" altLang="fr-FR" sz="1600" dirty="0">
              <a:solidFill>
                <a:srgbClr val="666666"/>
              </a:solidFill>
              <a:latin typeface="+mn-lt"/>
            </a:endParaRPr>
          </a:p>
          <a:p>
            <a:pPr marL="360363" lvl="1" indent="-360363" eaLnBrk="1" hangingPunct="1">
              <a:lnSpc>
                <a:spcPts val="2000"/>
              </a:lnSpc>
              <a:spcBef>
                <a:spcPts val="0"/>
              </a:spcBef>
              <a:buClrTx/>
              <a:buSzPct val="90000"/>
              <a:buBlip>
                <a:blip r:embed="rId5"/>
              </a:buBlip>
            </a:pPr>
            <a:endParaRPr lang="en-US" altLang="fr-FR" sz="1600" dirty="0">
              <a:solidFill>
                <a:srgbClr val="666666"/>
              </a:solidFill>
              <a:latin typeface="+mn-lt"/>
            </a:endParaRPr>
          </a:p>
          <a:p>
            <a:pPr marL="360363" lvl="1" indent="-360363" eaLnBrk="1" hangingPunct="1">
              <a:lnSpc>
                <a:spcPts val="2000"/>
              </a:lnSpc>
              <a:spcBef>
                <a:spcPts val="0"/>
              </a:spcBef>
              <a:buClrTx/>
              <a:buSzPct val="90000"/>
              <a:buBlip>
                <a:blip r:embed="rId5"/>
              </a:buBlip>
            </a:pPr>
            <a:r>
              <a:rPr lang="en-US" altLang="fr-FR" sz="1600" dirty="0" smtClean="0">
                <a:solidFill>
                  <a:srgbClr val="666666"/>
                </a:solidFill>
                <a:latin typeface="+mn-lt"/>
              </a:rPr>
              <a:t>Less adjustment than standard interferometer</a:t>
            </a:r>
            <a:endParaRPr lang="en-US" altLang="fr-FR" sz="1600" dirty="0">
              <a:solidFill>
                <a:srgbClr val="666666"/>
              </a:solidFill>
              <a:latin typeface="+mn-lt"/>
            </a:endParaRPr>
          </a:p>
          <a:p>
            <a:pPr marL="360363" lvl="1" indent="-360363" eaLnBrk="1" hangingPunct="1">
              <a:lnSpc>
                <a:spcPts val="2000"/>
              </a:lnSpc>
              <a:spcBef>
                <a:spcPts val="0"/>
              </a:spcBef>
              <a:buClrTx/>
              <a:buSzPct val="90000"/>
              <a:buBlip>
                <a:blip r:embed="rId5"/>
              </a:buBlip>
            </a:pPr>
            <a:endParaRPr lang="en-US" altLang="fr-FR" sz="1600" dirty="0">
              <a:solidFill>
                <a:srgbClr val="666666"/>
              </a:solidFill>
              <a:latin typeface="+mn-lt"/>
            </a:endParaRPr>
          </a:p>
          <a:p>
            <a:pPr marL="360363" lvl="1" indent="-360363" eaLnBrk="1" hangingPunct="1">
              <a:lnSpc>
                <a:spcPts val="2000"/>
              </a:lnSpc>
              <a:spcBef>
                <a:spcPts val="0"/>
              </a:spcBef>
              <a:buClrTx/>
              <a:buSzPct val="90000"/>
              <a:buBlip>
                <a:blip r:embed="rId5"/>
              </a:buBlip>
            </a:pPr>
            <a:r>
              <a:rPr lang="en-US" altLang="fr-FR" sz="1600" dirty="0" smtClean="0">
                <a:solidFill>
                  <a:srgbClr val="666666"/>
                </a:solidFill>
                <a:latin typeface="+mn-lt"/>
              </a:rPr>
              <a:t>Interferometer </a:t>
            </a:r>
            <a:r>
              <a:rPr lang="en-US" altLang="fr-FR" sz="1600" dirty="0">
                <a:solidFill>
                  <a:srgbClr val="666666"/>
                </a:solidFill>
                <a:latin typeface="+mn-lt"/>
              </a:rPr>
              <a:t>is </a:t>
            </a:r>
            <a:r>
              <a:rPr lang="en-US" altLang="fr-FR" sz="1600" dirty="0" smtClean="0">
                <a:solidFill>
                  <a:srgbClr val="666666"/>
                </a:solidFill>
                <a:latin typeface="+mn-lt"/>
              </a:rPr>
              <a:t>included into </a:t>
            </a:r>
            <a:r>
              <a:rPr lang="en-US" altLang="fr-FR" sz="1600" dirty="0">
                <a:solidFill>
                  <a:srgbClr val="666666"/>
                </a:solidFill>
                <a:latin typeface="+mn-lt"/>
              </a:rPr>
              <a:t>a compact </a:t>
            </a:r>
            <a:r>
              <a:rPr lang="en-US" altLang="fr-FR" sz="1600" dirty="0" smtClean="0">
                <a:solidFill>
                  <a:srgbClr val="666666"/>
                </a:solidFill>
                <a:latin typeface="+mn-lt"/>
              </a:rPr>
              <a:t>package</a:t>
            </a:r>
          </a:p>
          <a:p>
            <a:pPr marL="360363" lvl="1" indent="-360363" eaLnBrk="1" hangingPunct="1">
              <a:lnSpc>
                <a:spcPts val="2000"/>
              </a:lnSpc>
              <a:spcBef>
                <a:spcPts val="0"/>
              </a:spcBef>
              <a:buClrTx/>
              <a:buSzPct val="90000"/>
              <a:buBlip>
                <a:blip r:embed="rId5"/>
              </a:buBlip>
            </a:pPr>
            <a:endParaRPr lang="en-US" altLang="fr-FR" sz="16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576000" y="1294246"/>
            <a:ext cx="8172464" cy="576064"/>
          </a:xfrm>
        </p:spPr>
        <p:txBody>
          <a:bodyPr/>
          <a:lstStyle/>
          <a:p>
            <a:r>
              <a:rPr lang="fr-FR" dirty="0" err="1" smtClean="0"/>
              <a:t>Interferometer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76000" y="4108624"/>
            <a:ext cx="8172464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Interferometer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: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optics</a:t>
            </a:r>
            <a:endParaRPr lang="fr-FR" dirty="0" smtClean="0"/>
          </a:p>
        </p:txBody>
      </p:sp>
      <p:sp>
        <p:nvSpPr>
          <p:cNvPr id="18" name="Espace réservé du contenu 11"/>
          <p:cNvSpPr txBox="1">
            <a:spLocks/>
          </p:cNvSpPr>
          <p:nvPr/>
        </p:nvSpPr>
        <p:spPr>
          <a:xfrm>
            <a:off x="179512" y="1726294"/>
            <a:ext cx="7056784" cy="20627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795" lvl="1">
              <a:spcBef>
                <a:spcPts val="1200"/>
              </a:spcBef>
            </a:pPr>
            <a:r>
              <a:rPr lang="fr-FR" dirty="0" smtClean="0"/>
              <a:t>« </a:t>
            </a:r>
            <a:r>
              <a:rPr lang="fr-FR" dirty="0" err="1" smtClean="0"/>
              <a:t>Mic-Mac</a:t>
            </a:r>
            <a:r>
              <a:rPr lang="fr-FR" dirty="0" smtClean="0"/>
              <a:t> » </a:t>
            </a:r>
            <a:r>
              <a:rPr lang="fr-FR" dirty="0" err="1" smtClean="0"/>
              <a:t>interferometer</a:t>
            </a:r>
            <a:r>
              <a:rPr lang="fr-FR" dirty="0" smtClean="0"/>
              <a:t>: One Michelson arm and one Mach-</a:t>
            </a:r>
            <a:r>
              <a:rPr lang="fr-FR" dirty="0" err="1" smtClean="0"/>
              <a:t>Zehnder</a:t>
            </a:r>
            <a:r>
              <a:rPr lang="fr-FR" dirty="0" smtClean="0"/>
              <a:t> arm</a:t>
            </a:r>
          </a:p>
          <a:p>
            <a:pPr marL="264795" lvl="1">
              <a:spcBef>
                <a:spcPts val="1200"/>
              </a:spcBef>
            </a:pPr>
            <a:r>
              <a:rPr lang="fr-FR" dirty="0" smtClean="0"/>
              <a:t>2 quadrature </a:t>
            </a:r>
            <a:r>
              <a:rPr lang="fr-FR" dirty="0" err="1" smtClean="0"/>
              <a:t>fringes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the phase:</a:t>
            </a:r>
          </a:p>
          <a:p>
            <a:pPr marL="914082" lvl="3"/>
            <a:r>
              <a:rPr lang="fr-FR" dirty="0" smtClean="0"/>
              <a:t>Meas1 &amp; Meas2</a:t>
            </a:r>
          </a:p>
          <a:p>
            <a:pPr marL="264795" lvl="1">
              <a:spcBef>
                <a:spcPts val="1200"/>
              </a:spcBef>
            </a:pPr>
            <a:r>
              <a:rPr lang="fr-FR" dirty="0" smtClean="0"/>
              <a:t>2 </a:t>
            </a:r>
            <a:r>
              <a:rPr lang="fr-FR" dirty="0" err="1" smtClean="0"/>
              <a:t>photometric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r>
              <a:rPr lang="fr-FR" dirty="0" smtClean="0"/>
              <a:t> to control </a:t>
            </a:r>
            <a:r>
              <a:rPr lang="fr-FR" dirty="0" err="1" smtClean="0"/>
              <a:t>photometric</a:t>
            </a:r>
            <a:r>
              <a:rPr lang="fr-FR" dirty="0" smtClean="0"/>
              <a:t> variations</a:t>
            </a:r>
            <a:endParaRPr lang="fr-FR" dirty="0"/>
          </a:p>
          <a:p>
            <a:pPr marL="914082" lvl="3"/>
            <a:r>
              <a:rPr lang="fr-FR" dirty="0" smtClean="0"/>
              <a:t>Ref1 &amp; Ref2</a:t>
            </a:r>
          </a:p>
          <a:p>
            <a:pPr marL="675957" lvl="3" indent="0">
              <a:spcBef>
                <a:spcPts val="1200"/>
              </a:spcBef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44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Optical </a:t>
            </a:r>
            <a:r>
              <a:rPr lang="fr-FR" dirty="0" err="1" smtClean="0"/>
              <a:t>microbarometer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22 juin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contenu 11"/>
          <p:cNvSpPr>
            <a:spLocks noGrp="1"/>
          </p:cNvSpPr>
          <p:nvPr>
            <p:ph idx="1"/>
          </p:nvPr>
        </p:nvSpPr>
        <p:spPr>
          <a:xfrm>
            <a:off x="576000" y="1628800"/>
            <a:ext cx="4052142" cy="1190600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r>
              <a:rPr lang="fr-FR" dirty="0" err="1" smtClean="0"/>
              <a:t>Step</a:t>
            </a:r>
            <a:r>
              <a:rPr lang="fr-FR" dirty="0" smtClean="0"/>
              <a:t> 1: Concept validation</a:t>
            </a:r>
          </a:p>
          <a:p>
            <a:pPr lvl="2"/>
            <a:endParaRPr lang="fr-FR" dirty="0" smtClean="0"/>
          </a:p>
          <a:p>
            <a:pPr lvl="2"/>
            <a:r>
              <a:rPr lang="fr-FR" dirty="0" err="1" smtClean="0"/>
              <a:t>Interferometer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 smtClean="0"/>
          </a:p>
          <a:p>
            <a:pPr lvl="2"/>
            <a:r>
              <a:rPr lang="fr-FR" dirty="0"/>
              <a:t>	</a:t>
            </a:r>
            <a:r>
              <a:rPr lang="fr-FR" dirty="0" smtClean="0"/>
              <a:t>	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	</a:t>
            </a:r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4841116" y="1628800"/>
            <a:ext cx="3979356" cy="119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 smtClean="0"/>
          </a:p>
          <a:p>
            <a:pPr lvl="1"/>
            <a:r>
              <a:rPr lang="fr-FR" dirty="0" err="1" smtClean="0"/>
              <a:t>Step</a:t>
            </a:r>
            <a:r>
              <a:rPr lang="fr-FR" dirty="0" smtClean="0"/>
              <a:t> 2: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prototype</a:t>
            </a:r>
          </a:p>
          <a:p>
            <a:pPr lvl="1"/>
            <a:endParaRPr lang="fr-FR" dirty="0"/>
          </a:p>
          <a:p>
            <a:pPr lvl="2"/>
            <a:r>
              <a:rPr lang="fr-FR" dirty="0" err="1" smtClean="0"/>
              <a:t>Interferometer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aneroid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dirty="0" smtClean="0"/>
              <a:t>	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76000" y="1268760"/>
            <a:ext cx="8172464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 </a:t>
            </a:r>
            <a:r>
              <a:rPr lang="fr-FR" dirty="0" err="1" smtClean="0"/>
              <a:t>steps</a:t>
            </a:r>
            <a:r>
              <a:rPr lang="fr-FR" dirty="0" smtClean="0"/>
              <a:t> to design the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microbarometer</a:t>
            </a:r>
            <a:endParaRPr lang="fr-FR" dirty="0"/>
          </a:p>
        </p:txBody>
      </p:sp>
      <p:sp>
        <p:nvSpPr>
          <p:cNvPr id="5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CEA | </a:t>
            </a:r>
            <a:r>
              <a:rPr lang="fr-FR" dirty="0"/>
              <a:t>26th JUNE 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9" y="3212976"/>
            <a:ext cx="3258005" cy="27531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" y="3212976"/>
            <a:ext cx="3515216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1629</TotalTime>
  <Words>967</Words>
  <Application>Microsoft Office PowerPoint</Application>
  <PresentationFormat>Affichage à l'écran (4:3)</PresentationFormat>
  <Paragraphs>355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Tw Cen MT</vt:lpstr>
      <vt:lpstr>Tw Cen MT</vt:lpstr>
      <vt:lpstr>Wingdings 3</vt:lpstr>
      <vt:lpstr>cea</vt:lpstr>
      <vt:lpstr>New Optical Microbarometer</vt:lpstr>
      <vt:lpstr>SUMMARY</vt:lpstr>
      <vt:lpstr>INTRODUCTION</vt:lpstr>
      <vt:lpstr>INTRODUCTION</vt:lpstr>
      <vt:lpstr>MICROBAROMETER PRINCIPLES</vt:lpstr>
      <vt:lpstr>MICROBAROMETER PRINCIPLES</vt:lpstr>
      <vt:lpstr>Optical microbarometer</vt:lpstr>
      <vt:lpstr>Interferometric Transducer</vt:lpstr>
      <vt:lpstr>Optical microbarometer</vt:lpstr>
      <vt:lpstr>First design</vt:lpstr>
      <vt:lpstr>First design measurements</vt:lpstr>
      <vt:lpstr>First design measurements</vt:lpstr>
      <vt:lpstr>First design measurements</vt:lpstr>
      <vt:lpstr>First design measurements</vt:lpstr>
      <vt:lpstr>First design measurements</vt:lpstr>
      <vt:lpstr>First design</vt:lpstr>
      <vt:lpstr>Second design</vt:lpstr>
      <vt:lpstr>Second design experiment</vt:lpstr>
      <vt:lpstr>Conclusion</vt:lpstr>
      <vt:lpstr>DAM  DASE STMG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Serge OLIVIER</dc:creator>
  <cp:lastModifiedBy>Nathalie OLIVIER</cp:lastModifiedBy>
  <cp:revision>113</cp:revision>
  <dcterms:created xsi:type="dcterms:W3CDTF">2016-03-07T15:42:02Z</dcterms:created>
  <dcterms:modified xsi:type="dcterms:W3CDTF">2017-06-22T16:21:55Z</dcterms:modified>
</cp:coreProperties>
</file>